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601200" cy="12801600" type="A3"/>
  <p:notesSz cx="6858000" cy="9144000"/>
  <p:embeddedFontLst>
    <p:embeddedFont>
      <p:font typeface="Arial Black" panose="020B0A04020102020204" pitchFamily="34" charset="0"/>
      <p:bold r:id="rId4"/>
    </p:embeddedFont>
    <p:embeddedFont>
      <p:font typeface="Baskerville Old Face" panose="02020602080505020303" pitchFamily="18" charset="0"/>
      <p:regular r:id="rId5"/>
    </p:embeddedFont>
    <p:embeddedFont>
      <p:font typeface="Helvetica" panose="020B060402020202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iih2oRhezFcZPtXc28sUnwERHQ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3"/>
    <a:srgbClr val="CD1327"/>
    <a:srgbClr val="6DB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4558" autoAdjust="0"/>
  </p:normalViewPr>
  <p:slideViewPr>
    <p:cSldViewPr snapToGrid="0" snapToObjects="1">
      <p:cViewPr varScale="1">
        <p:scale>
          <a:sx n="34" d="100"/>
          <a:sy n="34" d="100"/>
        </p:scale>
        <p:origin x="219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23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7878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lvl="1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lvl="3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4pPr>
            <a:lvl5pPr lvl="4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5pPr>
            <a:lvl6pPr lvl="5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6pPr>
            <a:lvl7pPr lvl="6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7pPr>
            <a:lvl8pPr lvl="7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8pPr>
            <a:lvl9pPr lvl="8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Google Shape;27;p7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4860608" y="3138171"/>
            <a:ext cx="4081761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4"/>
          </p:nvPr>
        </p:nvSpPr>
        <p:spPr>
          <a:xfrm>
            <a:off x="4860608" y="4676140"/>
            <a:ext cx="4081761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6" name="Google Shape;36;p8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V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marL="914400" lvl="1" indent="-41529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Char char="•"/>
              <a:defRPr sz="2940"/>
            </a:lvl2pPr>
            <a:lvl3pPr marL="1371600" lvl="2" indent="-388619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3pPr>
            <a:lvl4pPr marL="1828800" lvl="3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7" name="Google Shape;57;p12"/>
          <p:cNvSpPr>
            <a:spLocks noGrp="1"/>
          </p:cNvSpPr>
          <p:nvPr>
            <p:ph type="pic" idx="2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9" name="Google Shape;59;p1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 rot="5400000">
            <a:off x="739352" y="3328564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 rot="5400000">
            <a:off x="2481607" y="5070819"/>
            <a:ext cx="10848764" cy="207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-1718919" y="3060568"/>
            <a:ext cx="10848764" cy="609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Calibri"/>
              <a:buNone/>
              <a:defRPr sz="4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529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•"/>
              <a:defRPr sz="29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ffe">
            <a:extLst>
              <a:ext uri="{FF2B5EF4-FFF2-40B4-BE49-F238E27FC236}">
                <a16:creationId xmlns:a16="http://schemas.microsoft.com/office/drawing/2014/main" id="{99C5E09C-5008-4B8B-07FC-FF53DB7A9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2" r="36222"/>
          <a:stretch/>
        </p:blipFill>
        <p:spPr bwMode="auto">
          <a:xfrm rot="5400000">
            <a:off x="8240437" y="12129880"/>
            <a:ext cx="15579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Google Shape;101;p2"/>
          <p:cNvSpPr/>
          <p:nvPr/>
        </p:nvSpPr>
        <p:spPr>
          <a:xfrm>
            <a:off x="447189" y="2448348"/>
            <a:ext cx="8766990" cy="65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fr-FR" sz="1700" b="1" kern="0" dirty="0">
                <a:solidFill>
                  <a:srgbClr val="161918"/>
                </a:solidFill>
                <a:effectLst/>
                <a:latin typeface="Baskerville Old Face" panose="020206020805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Le championnat de France d’Echecs jeunes s’est terminé ce dimanche 21 avril après une semaine intense de compétition à Agen. </a:t>
            </a:r>
          </a:p>
        </p:txBody>
      </p:sp>
      <p:sp>
        <p:nvSpPr>
          <p:cNvPr id="3" name="Google Shape;80;p1">
            <a:extLst>
              <a:ext uri="{FF2B5EF4-FFF2-40B4-BE49-F238E27FC236}">
                <a16:creationId xmlns:a16="http://schemas.microsoft.com/office/drawing/2014/main" id="{01D6E4BF-3CF5-B73C-B391-AFB2C42B24BE}"/>
              </a:ext>
            </a:extLst>
          </p:cNvPr>
          <p:cNvSpPr txBox="1"/>
          <p:nvPr/>
        </p:nvSpPr>
        <p:spPr>
          <a:xfrm>
            <a:off x="3664" y="1734082"/>
            <a:ext cx="96012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 algn="ctr"/>
            <a:r>
              <a:rPr lang="fr-FR" sz="1800" kern="100" spc="-150" dirty="0">
                <a:solidFill>
                  <a:srgbClr val="00376D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club d’Echecs de </a:t>
            </a:r>
            <a:r>
              <a:rPr lang="fr-FR" sz="1800" kern="100" spc="-150" dirty="0">
                <a:solidFill>
                  <a:srgbClr val="00376D"/>
                </a:solidFill>
                <a:effectLst/>
                <a:highlight>
                  <a:srgbClr val="FFFF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[nom du club]</a:t>
            </a:r>
            <a:r>
              <a:rPr lang="fr-FR" sz="1800" kern="100" spc="-150" dirty="0">
                <a:solidFill>
                  <a:srgbClr val="00376D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fait le bilan du championnat de France d’Echecs jeunes 2024</a:t>
            </a:r>
            <a:endParaRPr lang="fr-FR" sz="18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ffe">
            <a:extLst>
              <a:ext uri="{FF2B5EF4-FFF2-40B4-BE49-F238E27FC236}">
                <a16:creationId xmlns:a16="http://schemas.microsoft.com/office/drawing/2014/main" id="{6B43E324-757C-670C-E8D9-8C1638D7B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64"/>
          <a:stretch/>
        </p:blipFill>
        <p:spPr bwMode="auto">
          <a:xfrm>
            <a:off x="192658" y="247163"/>
            <a:ext cx="2329314" cy="82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80;p1">
            <a:extLst>
              <a:ext uri="{FF2B5EF4-FFF2-40B4-BE49-F238E27FC236}">
                <a16:creationId xmlns:a16="http://schemas.microsoft.com/office/drawing/2014/main" id="{62CA8411-E02C-245A-50A9-1062E3D19703}"/>
              </a:ext>
            </a:extLst>
          </p:cNvPr>
          <p:cNvSpPr txBox="1"/>
          <p:nvPr/>
        </p:nvSpPr>
        <p:spPr>
          <a:xfrm>
            <a:off x="-127054" y="1282561"/>
            <a:ext cx="96012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fr-FR" sz="1200" b="1" dirty="0">
                <a:solidFill>
                  <a:schemeClr val="tx1"/>
                </a:solidFill>
                <a:latin typeface="Helvetica" pitchFamily="2" charset="0"/>
                <a:ea typeface="Calibri" panose="020F0502020204030204" pitchFamily="34" charset="0"/>
              </a:rPr>
              <a:t>Communiqué de presse – Avril 2024</a:t>
            </a:r>
            <a:endParaRPr lang="fr-FR" sz="1200" dirty="0">
              <a:solidFill>
                <a:schemeClr val="tx1"/>
              </a:solidFill>
              <a:latin typeface="Helvetica" pitchFamily="2" charset="0"/>
              <a:ea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2BBF9E8-6463-B945-8BF9-178A010E1BD5}"/>
              </a:ext>
            </a:extLst>
          </p:cNvPr>
          <p:cNvSpPr txBox="1"/>
          <p:nvPr/>
        </p:nvSpPr>
        <p:spPr>
          <a:xfrm>
            <a:off x="2400300" y="6246912"/>
            <a:ext cx="5054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20" name="Google Shape;101;p2">
            <a:extLst>
              <a:ext uri="{FF2B5EF4-FFF2-40B4-BE49-F238E27FC236}">
                <a16:creationId xmlns:a16="http://schemas.microsoft.com/office/drawing/2014/main" id="{30B28C73-A3DC-46AE-EA44-BDF87448B161}"/>
              </a:ext>
            </a:extLst>
          </p:cNvPr>
          <p:cNvSpPr/>
          <p:nvPr/>
        </p:nvSpPr>
        <p:spPr>
          <a:xfrm>
            <a:off x="441387" y="3114535"/>
            <a:ext cx="8907775" cy="149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1700" kern="0" dirty="0">
                <a:solidFill>
                  <a:srgbClr val="161918"/>
                </a:solidFill>
                <a:effectLst/>
                <a:latin typeface="Baskerville Old Face" panose="020206020805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Réunissant plus de 1700 jeunes passionnés âgés de 8 à 20 ans  venus de  toute  la   France,  cet   événement   organisé   dans un  contexte   d’essor  sans  précédent  de  la pratique des Echecs, a reflété l’engouement croissant pour ce jeu millénaire. Au-delà de l’aspect compétitif, il a été l’occasion pour les jeunes joueurs et joueuses de se rencontrer, d’échanger, et de renforcer les liens au sein de la famille des Echecs française.</a:t>
            </a:r>
          </a:p>
        </p:txBody>
      </p:sp>
      <p:pic>
        <p:nvPicPr>
          <p:cNvPr id="26" name="Picture 4" descr="ffe">
            <a:extLst>
              <a:ext uri="{FF2B5EF4-FFF2-40B4-BE49-F238E27FC236}">
                <a16:creationId xmlns:a16="http://schemas.microsoft.com/office/drawing/2014/main" id="{3EBA18BC-0BD2-2CBC-49ED-68994C544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6" r="26796"/>
          <a:stretch/>
        </p:blipFill>
        <p:spPr bwMode="auto">
          <a:xfrm>
            <a:off x="6246821" y="-9884"/>
            <a:ext cx="3349591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3980A90-EF04-4252-84B5-84459085B2EC}"/>
              </a:ext>
            </a:extLst>
          </p:cNvPr>
          <p:cNvSpPr/>
          <p:nvPr/>
        </p:nvSpPr>
        <p:spPr>
          <a:xfrm>
            <a:off x="3441354" y="282503"/>
            <a:ext cx="1473546" cy="9399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8C21022-CC75-F5F5-B620-C9F3966C6995}"/>
              </a:ext>
            </a:extLst>
          </p:cNvPr>
          <p:cNvSpPr txBox="1"/>
          <p:nvPr/>
        </p:nvSpPr>
        <p:spPr>
          <a:xfrm>
            <a:off x="3598541" y="499918"/>
            <a:ext cx="120205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highlight>
                  <a:srgbClr val="FFFF00"/>
                </a:highlight>
              </a:rPr>
              <a:t>Logo du club</a:t>
            </a:r>
          </a:p>
        </p:txBody>
      </p:sp>
      <p:sp>
        <p:nvSpPr>
          <p:cNvPr id="2" name="Google Shape;101;p2">
            <a:extLst>
              <a:ext uri="{FF2B5EF4-FFF2-40B4-BE49-F238E27FC236}">
                <a16:creationId xmlns:a16="http://schemas.microsoft.com/office/drawing/2014/main" id="{0D17EE15-2A0B-4EF3-F7EA-47646BB2C823}"/>
              </a:ext>
            </a:extLst>
          </p:cNvPr>
          <p:cNvSpPr/>
          <p:nvPr/>
        </p:nvSpPr>
        <p:spPr>
          <a:xfrm>
            <a:off x="364898" y="5201145"/>
            <a:ext cx="8766991" cy="177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1700" kern="0" dirty="0">
                <a:solidFill>
                  <a:srgbClr val="161918"/>
                </a:solidFill>
                <a:effectLst/>
                <a:latin typeface="Baskerville Old Face" panose="020206020805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Le club de </a:t>
            </a:r>
            <a:r>
              <a:rPr lang="fr-FR" sz="1700" kern="0" dirty="0">
                <a:solidFill>
                  <a:srgbClr val="161918"/>
                </a:solidFill>
                <a:effectLst/>
                <a:highlight>
                  <a:srgbClr val="FFFF00"/>
                </a:highlight>
                <a:latin typeface="Baskerville Old Face" panose="020206020805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[</a:t>
            </a:r>
            <a:r>
              <a:rPr lang="fr-FR" sz="1700" b="1" kern="0" dirty="0">
                <a:solidFill>
                  <a:srgbClr val="161918"/>
                </a:solidFill>
                <a:effectLst/>
                <a:highlight>
                  <a:srgbClr val="FFFF00"/>
                </a:highlight>
                <a:latin typeface="Baskerville Old Face" panose="020206020805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nom du club</a:t>
            </a:r>
            <a:r>
              <a:rPr lang="fr-FR" sz="1700" kern="0" dirty="0">
                <a:solidFill>
                  <a:srgbClr val="161918"/>
                </a:solidFill>
                <a:effectLst/>
                <a:highlight>
                  <a:srgbClr val="FFFF00"/>
                </a:highlight>
                <a:latin typeface="Baskerville Old Face" panose="020206020805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]</a:t>
            </a:r>
            <a:r>
              <a:rPr lang="fr-FR" sz="1700" kern="0" dirty="0">
                <a:solidFill>
                  <a:srgbClr val="161918"/>
                </a:solidFill>
                <a:effectLst/>
                <a:latin typeface="Baskerville Old Face" panose="020206020805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tient à féliciter les </a:t>
            </a:r>
            <a:r>
              <a:rPr lang="fr-FR" sz="1700" kern="0" dirty="0">
                <a:solidFill>
                  <a:srgbClr val="161918"/>
                </a:solidFill>
                <a:effectLst/>
                <a:highlight>
                  <a:srgbClr val="FFFF00"/>
                </a:highlight>
                <a:latin typeface="Baskerville Old Face" panose="020206020805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[</a:t>
            </a:r>
            <a:r>
              <a:rPr lang="fr-FR" sz="1700" b="1" kern="0" dirty="0">
                <a:solidFill>
                  <a:srgbClr val="161918"/>
                </a:solidFill>
                <a:effectLst/>
                <a:highlight>
                  <a:srgbClr val="FFFF00"/>
                </a:highlight>
                <a:latin typeface="Baskerville Old Face" panose="020206020805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nombre de compétiteurs</a:t>
            </a:r>
            <a:r>
              <a:rPr lang="fr-FR" sz="1700" kern="0" dirty="0">
                <a:solidFill>
                  <a:srgbClr val="161918"/>
                </a:solidFill>
                <a:effectLst/>
                <a:highlight>
                  <a:srgbClr val="FFFF00"/>
                </a:highlight>
                <a:latin typeface="Baskerville Old Face" panose="020206020805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]</a:t>
            </a:r>
            <a:r>
              <a:rPr lang="fr-FR" sz="1700" kern="0" dirty="0">
                <a:solidFill>
                  <a:srgbClr val="161918"/>
                </a:solidFill>
                <a:effectLst/>
                <a:latin typeface="Baskerville Old Face" panose="020206020805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jeunes qui étaient engagés dans les différentes catégories d’âges et qui ont montré une détermination et un état d’esprit exemplaire tout au long de la compétition.</a:t>
            </a:r>
          </a:p>
          <a:p>
            <a:pPr algn="just">
              <a:lnSpc>
                <a:spcPct val="107000"/>
              </a:lnSpc>
            </a:pPr>
            <a:endParaRPr lang="fr-FR" sz="1700" kern="0" dirty="0">
              <a:solidFill>
                <a:srgbClr val="161918"/>
              </a:solidFill>
              <a:effectLst/>
              <a:latin typeface="Baskerville Old Face" panose="02020602080505020303" pitchFamily="18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fr-FR" sz="1700" kern="0" dirty="0">
                <a:solidFill>
                  <a:srgbClr val="161918"/>
                </a:solidFill>
                <a:effectLst/>
                <a:latin typeface="Baskerville Old Face" panose="020206020805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Plusieurs d’entres eux ont réalisé de grandes performances en se </a:t>
            </a:r>
          </a:p>
          <a:p>
            <a:pPr algn="just">
              <a:lnSpc>
                <a:spcPct val="107000"/>
              </a:lnSpc>
            </a:pPr>
            <a:r>
              <a:rPr lang="fr-FR" sz="1700" kern="0" dirty="0">
                <a:solidFill>
                  <a:srgbClr val="161918"/>
                </a:solidFill>
                <a:effectLst/>
                <a:latin typeface="Baskerville Old Face" panose="020206020805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hissant parmi les meilleurs de leurs catégories respectives :</a:t>
            </a:r>
            <a:endParaRPr lang="fr-FR" sz="1200" dirty="0">
              <a:solidFill>
                <a:srgbClr val="161918"/>
              </a:solidFill>
              <a:latin typeface="Baskerville Old Face" panose="02020602080505020303" pitchFamily="18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03411AB-1603-B01C-7AD4-63691F6B2DA4}"/>
              </a:ext>
            </a:extLst>
          </p:cNvPr>
          <p:cNvSpPr txBox="1"/>
          <p:nvPr/>
        </p:nvSpPr>
        <p:spPr>
          <a:xfrm>
            <a:off x="467176" y="7056848"/>
            <a:ext cx="4500875" cy="4281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latin typeface="Baskerville Old Face" panose="02020602080505020303" pitchFamily="18" charset="0"/>
              </a:rPr>
              <a:t> </a:t>
            </a:r>
            <a:r>
              <a:rPr lang="fr-FR" sz="1700" dirty="0">
                <a:highlight>
                  <a:srgbClr val="FFFF00"/>
                </a:highlight>
                <a:latin typeface="Baskerville Old Face" panose="02020602080505020303" pitchFamily="18" charset="0"/>
              </a:rPr>
              <a:t>[</a:t>
            </a:r>
            <a:r>
              <a:rPr lang="fr-FR" sz="1700" b="1" dirty="0">
                <a:highlight>
                  <a:srgbClr val="FFFF00"/>
                </a:highlight>
                <a:latin typeface="Baskerville Old Face" panose="02020602080505020303" pitchFamily="18" charset="0"/>
              </a:rPr>
              <a:t>Nom du jeune</a:t>
            </a:r>
            <a:r>
              <a:rPr lang="fr-FR" sz="1700" dirty="0">
                <a:highlight>
                  <a:srgbClr val="FFFF00"/>
                </a:highlight>
                <a:latin typeface="Baskerville Old Face" panose="02020602080505020303" pitchFamily="18" charset="0"/>
              </a:rPr>
              <a:t>]</a:t>
            </a:r>
            <a:r>
              <a:rPr lang="fr-FR" sz="1700" dirty="0">
                <a:latin typeface="Baskerville Old Face" panose="02020602080505020303" pitchFamily="18" charset="0"/>
              </a:rPr>
              <a:t> termine à la </a:t>
            </a:r>
            <a:r>
              <a:rPr lang="fr-FR" sz="1700" dirty="0">
                <a:solidFill>
                  <a:schemeClr val="tx1"/>
                </a:solidFill>
                <a:highlight>
                  <a:srgbClr val="FFFF00"/>
                </a:highlight>
                <a:latin typeface="Baskerville Old Face" panose="02020602080505020303" pitchFamily="18" charset="0"/>
              </a:rPr>
              <a:t>[</a:t>
            </a:r>
            <a:r>
              <a:rPr lang="fr-FR" sz="1700" b="1" dirty="0">
                <a:solidFill>
                  <a:schemeClr val="tx1"/>
                </a:solidFill>
                <a:highlight>
                  <a:srgbClr val="FFFF00"/>
                </a:highlight>
                <a:latin typeface="Baskerville Old Face" panose="02020602080505020303" pitchFamily="18" charset="0"/>
              </a:rPr>
              <a:t>position</a:t>
            </a:r>
            <a:r>
              <a:rPr lang="fr-FR" sz="1700" dirty="0">
                <a:solidFill>
                  <a:schemeClr val="tx1"/>
                </a:solidFill>
                <a:highlight>
                  <a:srgbClr val="FFFF00"/>
                </a:highlight>
                <a:latin typeface="Baskerville Old Face" panose="02020602080505020303" pitchFamily="18" charset="0"/>
              </a:rPr>
              <a:t>]</a:t>
            </a:r>
            <a:r>
              <a:rPr lang="fr-FR" sz="1700" dirty="0">
                <a:latin typeface="Baskerville Old Face" panose="02020602080505020303" pitchFamily="18" charset="0"/>
              </a:rPr>
              <a:t> place en catégorie </a:t>
            </a:r>
            <a:r>
              <a:rPr lang="fr-FR" sz="1700" dirty="0">
                <a:highlight>
                  <a:srgbClr val="FFFF00"/>
                </a:highlight>
                <a:latin typeface="Baskerville Old Face" panose="02020602080505020303" pitchFamily="18" charset="0"/>
              </a:rPr>
              <a:t>[</a:t>
            </a:r>
            <a:r>
              <a:rPr lang="fr-FR" sz="1700" b="1" dirty="0">
                <a:highlight>
                  <a:srgbClr val="FFFF00"/>
                </a:highlight>
                <a:latin typeface="Baskerville Old Face" panose="02020602080505020303" pitchFamily="18" charset="0"/>
              </a:rPr>
              <a:t>nom de la catégorie</a:t>
            </a:r>
            <a:r>
              <a:rPr lang="fr-FR" sz="1700" dirty="0">
                <a:highlight>
                  <a:srgbClr val="FFFF00"/>
                </a:highlight>
                <a:latin typeface="Baskerville Old Face" panose="02020602080505020303" pitchFamily="18" charset="0"/>
              </a:rPr>
              <a:t>]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latin typeface="Baskerville Old Face" panose="02020602080505020303" pitchFamily="18" charset="0"/>
              </a:rPr>
              <a:t> …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latin typeface="Baskerville Old Face" panose="02020602080505020303" pitchFamily="18" charset="0"/>
              </a:rPr>
              <a:t> …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latin typeface="Baskerville Old Face" panose="02020602080505020303" pitchFamily="18" charset="0"/>
              </a:rPr>
              <a:t> …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latin typeface="Baskerville Old Face" panose="02020602080505020303" pitchFamily="18" charset="0"/>
              </a:rPr>
              <a:t> …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latin typeface="Baskerville Old Face" panose="02020602080505020303" pitchFamily="18" charset="0"/>
              </a:rPr>
              <a:t> …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latin typeface="Baskerville Old Face" panose="02020602080505020303" pitchFamily="18" charset="0"/>
              </a:rPr>
              <a:t> …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latin typeface="Baskerville Old Face" panose="02020602080505020303" pitchFamily="18" charset="0"/>
              </a:rPr>
              <a:t> …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latin typeface="Baskerville Old Face" panose="02020602080505020303" pitchFamily="18" charset="0"/>
              </a:rPr>
              <a:t> …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latin typeface="Baskerville Old Face" panose="02020602080505020303" pitchFamily="18" charset="0"/>
              </a:rPr>
              <a:t> …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latin typeface="Baskerville Old Face" panose="02020602080505020303" pitchFamily="18" charset="0"/>
              </a:rPr>
              <a:t> …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fr-FR" sz="1700" dirty="0">
              <a:latin typeface="Baskerville Old Face" panose="02020602080505020303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fr-FR" sz="1700" dirty="0">
              <a:latin typeface="Baskerville Old Face" panose="02020602080505020303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fr-FR" sz="1700" dirty="0">
              <a:latin typeface="Baskerville Old Face" panose="02020602080505020303" pitchFamily="18" charset="0"/>
            </a:endParaRPr>
          </a:p>
        </p:txBody>
      </p:sp>
      <p:sp>
        <p:nvSpPr>
          <p:cNvPr id="7" name="Google Shape;80;p1">
            <a:extLst>
              <a:ext uri="{FF2B5EF4-FFF2-40B4-BE49-F238E27FC236}">
                <a16:creationId xmlns:a16="http://schemas.microsoft.com/office/drawing/2014/main" id="{0AB012E5-0E8D-8BB3-0D16-B67DCA7573C5}"/>
              </a:ext>
            </a:extLst>
          </p:cNvPr>
          <p:cNvSpPr txBox="1"/>
          <p:nvPr/>
        </p:nvSpPr>
        <p:spPr>
          <a:xfrm>
            <a:off x="392260" y="4763756"/>
            <a:ext cx="4396658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1700" b="1" dirty="0">
                <a:solidFill>
                  <a:srgbClr val="CD1327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Focus sur le club de </a:t>
            </a:r>
            <a:r>
              <a:rPr lang="fr-FR" sz="1700" b="1" dirty="0">
                <a:solidFill>
                  <a:srgbClr val="CD1327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Calibri" panose="020F0502020204030204" pitchFamily="34" charset="0"/>
              </a:rPr>
              <a:t>[nom du club]</a:t>
            </a:r>
            <a:endParaRPr lang="fr-FR" sz="1700" dirty="0">
              <a:solidFill>
                <a:srgbClr val="CD1327"/>
              </a:solidFill>
              <a:highlight>
                <a:srgbClr val="FFFF00"/>
              </a:highlight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522B44-539E-BDF7-B920-975261A8F5EA}"/>
              </a:ext>
            </a:extLst>
          </p:cNvPr>
          <p:cNvSpPr/>
          <p:nvPr/>
        </p:nvSpPr>
        <p:spPr>
          <a:xfrm>
            <a:off x="8849078" y="6262599"/>
            <a:ext cx="678219" cy="1755000"/>
          </a:xfrm>
          <a:prstGeom prst="rect">
            <a:avLst/>
          </a:prstGeom>
          <a:solidFill>
            <a:srgbClr val="002F6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E9A607-0CA8-9DBE-FB3F-1924F00FA990}"/>
              </a:ext>
            </a:extLst>
          </p:cNvPr>
          <p:cNvSpPr/>
          <p:nvPr/>
        </p:nvSpPr>
        <p:spPr>
          <a:xfrm>
            <a:off x="6199951" y="6430864"/>
            <a:ext cx="3120078" cy="18993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EEB456A-676C-DEB2-B822-7251030A6B1F}"/>
              </a:ext>
            </a:extLst>
          </p:cNvPr>
          <p:cNvSpPr txBox="1"/>
          <p:nvPr/>
        </p:nvSpPr>
        <p:spPr>
          <a:xfrm>
            <a:off x="6357138" y="6648279"/>
            <a:ext cx="282367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highlight>
                  <a:srgbClr val="FFFF00"/>
                </a:highlight>
              </a:rPr>
              <a:t>Photo du club en compétition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74B8886-7920-7A5C-B741-6660BD701C1C}"/>
              </a:ext>
            </a:extLst>
          </p:cNvPr>
          <p:cNvSpPr txBox="1"/>
          <p:nvPr/>
        </p:nvSpPr>
        <p:spPr>
          <a:xfrm>
            <a:off x="291944" y="14316282"/>
            <a:ext cx="8813957" cy="641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1700" dirty="0">
                <a:latin typeface="Baskerville Old Face" panose="02020602080505020303" pitchFamily="18" charset="0"/>
              </a:rPr>
              <a:t>Vous pourrez télécharger à partir de ce lien </a:t>
            </a:r>
            <a:r>
              <a:rPr lang="fr-FR" sz="1700" dirty="0">
                <a:highlight>
                  <a:srgbClr val="FFFF00"/>
                </a:highlight>
                <a:latin typeface="Baskerville Old Face" panose="02020602080505020303" pitchFamily="18" charset="0"/>
              </a:rPr>
              <a:t>[</a:t>
            </a:r>
            <a:r>
              <a:rPr lang="fr-FR" sz="1700" b="1" dirty="0">
                <a:highlight>
                  <a:srgbClr val="FFFF00"/>
                </a:highlight>
                <a:latin typeface="Baskerville Old Face" panose="02020602080505020303" pitchFamily="18" charset="0"/>
              </a:rPr>
              <a:t>ajouter lien hypertexte</a:t>
            </a:r>
            <a:r>
              <a:rPr lang="fr-FR" sz="1700" dirty="0">
                <a:highlight>
                  <a:srgbClr val="FFFF00"/>
                </a:highlight>
                <a:latin typeface="Baskerville Old Face" panose="02020602080505020303" pitchFamily="18" charset="0"/>
              </a:rPr>
              <a:t>]</a:t>
            </a:r>
            <a:r>
              <a:rPr lang="fr-FR" sz="1700" dirty="0">
                <a:latin typeface="Baskerville Old Face" panose="02020602080505020303" pitchFamily="18" charset="0"/>
              </a:rPr>
              <a:t> un pack de photos libres de droits, retraçant le parcours des jeunes de </a:t>
            </a:r>
            <a:r>
              <a:rPr lang="fr-FR" sz="1700" dirty="0">
                <a:highlight>
                  <a:srgbClr val="FFFF00"/>
                </a:highlight>
                <a:latin typeface="Baskerville Old Face" panose="02020602080505020303" pitchFamily="18" charset="0"/>
              </a:rPr>
              <a:t>[</a:t>
            </a:r>
            <a:r>
              <a:rPr lang="fr-FR" sz="1700" b="1" dirty="0">
                <a:highlight>
                  <a:srgbClr val="FFFF00"/>
                </a:highlight>
                <a:latin typeface="Baskerville Old Face" panose="02020602080505020303" pitchFamily="18" charset="0"/>
              </a:rPr>
              <a:t>nom du club</a:t>
            </a:r>
            <a:r>
              <a:rPr lang="fr-FR" sz="1700" dirty="0">
                <a:highlight>
                  <a:srgbClr val="FFFF00"/>
                </a:highlight>
                <a:latin typeface="Baskerville Old Face" panose="02020602080505020303" pitchFamily="18" charset="0"/>
              </a:rPr>
              <a:t>]</a:t>
            </a:r>
            <a:r>
              <a:rPr lang="fr-FR" sz="1700" dirty="0">
                <a:latin typeface="Baskerville Old Face" panose="02020602080505020303" pitchFamily="18" charset="0"/>
              </a:rPr>
              <a:t>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F9563F7-10FA-BE52-6B64-B03A5DE37BDE}"/>
              </a:ext>
            </a:extLst>
          </p:cNvPr>
          <p:cNvSpPr txBox="1"/>
          <p:nvPr/>
        </p:nvSpPr>
        <p:spPr>
          <a:xfrm>
            <a:off x="279400" y="15719982"/>
            <a:ext cx="8826500" cy="361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1700" dirty="0">
                <a:latin typeface="Baskerville Old Face" panose="02020602080505020303" pitchFamily="18" charset="0"/>
              </a:rPr>
              <a:t>Contact presse : </a:t>
            </a:r>
            <a:r>
              <a:rPr lang="fr-FR" sz="1700" dirty="0">
                <a:highlight>
                  <a:srgbClr val="FFFF00"/>
                </a:highlight>
                <a:latin typeface="Baskerville Old Face" panose="02020602080505020303" pitchFamily="18" charset="0"/>
              </a:rPr>
              <a:t>[</a:t>
            </a:r>
            <a:r>
              <a:rPr lang="fr-FR" sz="1700" b="1" dirty="0">
                <a:highlight>
                  <a:srgbClr val="FFFF00"/>
                </a:highlight>
                <a:latin typeface="Baskerville Old Face" panose="02020602080505020303" pitchFamily="18" charset="0"/>
              </a:rPr>
              <a:t>nom, prénom, adresse mail et numéro de téléphone du contact</a:t>
            </a:r>
            <a:r>
              <a:rPr lang="fr-FR" sz="1700" dirty="0">
                <a:highlight>
                  <a:srgbClr val="FFFF00"/>
                </a:highlight>
                <a:latin typeface="Baskerville Old Face" panose="02020602080505020303" pitchFamily="18" charset="0"/>
              </a:rPr>
              <a:t>]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E602A77-79A3-30A3-762B-A5244B65DEC4}"/>
              </a:ext>
            </a:extLst>
          </p:cNvPr>
          <p:cNvSpPr txBox="1"/>
          <p:nvPr/>
        </p:nvSpPr>
        <p:spPr>
          <a:xfrm>
            <a:off x="291944" y="15018132"/>
            <a:ext cx="8765029" cy="641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1700" dirty="0">
                <a:latin typeface="Baskerville Old Face" panose="02020602080505020303" pitchFamily="18" charset="0"/>
              </a:rPr>
              <a:t>Tous les classements du championnat de France d’Echecs jeunes sont accessibles sur le site de la Fédération Française des Echecs à partir de ce lien </a:t>
            </a:r>
            <a:r>
              <a:rPr lang="fr-FR" sz="1700" dirty="0">
                <a:highlight>
                  <a:srgbClr val="FFFF00"/>
                </a:highlight>
                <a:latin typeface="Baskerville Old Face" panose="02020602080505020303" pitchFamily="18" charset="0"/>
              </a:rPr>
              <a:t>[</a:t>
            </a:r>
            <a:r>
              <a:rPr lang="fr-FR" sz="1700" b="1" dirty="0">
                <a:highlight>
                  <a:srgbClr val="FFFF00"/>
                </a:highlight>
                <a:latin typeface="Baskerville Old Face" panose="02020602080505020303" pitchFamily="18" charset="0"/>
              </a:rPr>
              <a:t>ajouter lien vers le site</a:t>
            </a:r>
            <a:r>
              <a:rPr lang="fr-FR" sz="1700" dirty="0">
                <a:highlight>
                  <a:srgbClr val="FFFF00"/>
                </a:highlight>
                <a:latin typeface="Baskerville Old Face" panose="02020602080505020303" pitchFamily="18" charset="0"/>
              </a:rPr>
              <a:t>]</a:t>
            </a:r>
            <a:r>
              <a:rPr lang="fr-FR" sz="1700" dirty="0">
                <a:latin typeface="Baskerville Old Face" panose="02020602080505020303" pitchFamily="18" charset="0"/>
              </a:rPr>
              <a:t>.</a:t>
            </a:r>
            <a:endParaRPr lang="fr-FR" sz="17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AAD65EA-8FD5-BB27-B66C-3EDD48EAAD15}"/>
              </a:ext>
            </a:extLst>
          </p:cNvPr>
          <p:cNvSpPr txBox="1"/>
          <p:nvPr/>
        </p:nvSpPr>
        <p:spPr>
          <a:xfrm>
            <a:off x="313709" y="10696782"/>
            <a:ext cx="8813957" cy="641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1700" dirty="0">
                <a:latin typeface="Baskerville Old Face" panose="02020602080505020303" pitchFamily="18" charset="0"/>
              </a:rPr>
              <a:t>Vous pourrez télécharger à partir de ce lien </a:t>
            </a:r>
            <a:r>
              <a:rPr lang="fr-FR" sz="1700" dirty="0">
                <a:highlight>
                  <a:srgbClr val="FFFF00"/>
                </a:highlight>
                <a:latin typeface="Baskerville Old Face" panose="02020602080505020303" pitchFamily="18" charset="0"/>
              </a:rPr>
              <a:t>[</a:t>
            </a:r>
            <a:r>
              <a:rPr lang="fr-FR" sz="1700" b="1" dirty="0">
                <a:highlight>
                  <a:srgbClr val="FFFF00"/>
                </a:highlight>
                <a:latin typeface="Baskerville Old Face" panose="02020602080505020303" pitchFamily="18" charset="0"/>
              </a:rPr>
              <a:t>ajouter lien hypertexte</a:t>
            </a:r>
            <a:r>
              <a:rPr lang="fr-FR" sz="1700" dirty="0">
                <a:highlight>
                  <a:srgbClr val="FFFF00"/>
                </a:highlight>
                <a:latin typeface="Baskerville Old Face" panose="02020602080505020303" pitchFamily="18" charset="0"/>
              </a:rPr>
              <a:t>]</a:t>
            </a:r>
            <a:r>
              <a:rPr lang="fr-FR" sz="1700" dirty="0">
                <a:latin typeface="Baskerville Old Face" panose="02020602080505020303" pitchFamily="18" charset="0"/>
              </a:rPr>
              <a:t> un pack de photos libres de droits, retraçant le parcours des jeunes de </a:t>
            </a:r>
            <a:r>
              <a:rPr lang="fr-FR" sz="1700" dirty="0">
                <a:highlight>
                  <a:srgbClr val="FFFF00"/>
                </a:highlight>
                <a:latin typeface="Baskerville Old Face" panose="02020602080505020303" pitchFamily="18" charset="0"/>
              </a:rPr>
              <a:t>[</a:t>
            </a:r>
            <a:r>
              <a:rPr lang="fr-FR" sz="1700" b="1" dirty="0">
                <a:highlight>
                  <a:srgbClr val="FFFF00"/>
                </a:highlight>
                <a:latin typeface="Baskerville Old Face" panose="02020602080505020303" pitchFamily="18" charset="0"/>
              </a:rPr>
              <a:t>nom du club</a:t>
            </a:r>
            <a:r>
              <a:rPr lang="fr-FR" sz="1700" dirty="0">
                <a:highlight>
                  <a:srgbClr val="FFFF00"/>
                </a:highlight>
                <a:latin typeface="Baskerville Old Face" panose="02020602080505020303" pitchFamily="18" charset="0"/>
              </a:rPr>
              <a:t>]</a:t>
            </a:r>
            <a:r>
              <a:rPr lang="fr-FR" sz="1700" dirty="0">
                <a:latin typeface="Baskerville Old Face" panose="02020602080505020303" pitchFamily="18" charset="0"/>
              </a:rPr>
              <a:t>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BFD4779-E498-7890-E362-F890F1692E10}"/>
              </a:ext>
            </a:extLst>
          </p:cNvPr>
          <p:cNvSpPr txBox="1"/>
          <p:nvPr/>
        </p:nvSpPr>
        <p:spPr>
          <a:xfrm>
            <a:off x="301165" y="12100482"/>
            <a:ext cx="8826500" cy="361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1700" dirty="0">
                <a:latin typeface="Baskerville Old Face" panose="02020602080505020303" pitchFamily="18" charset="0"/>
              </a:rPr>
              <a:t>Contact presse : </a:t>
            </a:r>
            <a:r>
              <a:rPr lang="fr-FR" sz="1700" dirty="0">
                <a:highlight>
                  <a:srgbClr val="FFFF00"/>
                </a:highlight>
                <a:latin typeface="Baskerville Old Face" panose="02020602080505020303" pitchFamily="18" charset="0"/>
              </a:rPr>
              <a:t>[</a:t>
            </a:r>
            <a:r>
              <a:rPr lang="fr-FR" sz="1700" b="1" dirty="0">
                <a:highlight>
                  <a:srgbClr val="FFFF00"/>
                </a:highlight>
                <a:latin typeface="Baskerville Old Face" panose="02020602080505020303" pitchFamily="18" charset="0"/>
              </a:rPr>
              <a:t>nom, prénom, adresse mail et numéro de téléphone du contact</a:t>
            </a:r>
            <a:r>
              <a:rPr lang="fr-FR" sz="1700" dirty="0">
                <a:highlight>
                  <a:srgbClr val="FFFF00"/>
                </a:highlight>
                <a:latin typeface="Baskerville Old Face" panose="02020602080505020303" pitchFamily="18" charset="0"/>
              </a:rPr>
              <a:t>]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22F88A7-5595-9263-D4D1-08FBCAF61937}"/>
              </a:ext>
            </a:extLst>
          </p:cNvPr>
          <p:cNvSpPr txBox="1"/>
          <p:nvPr/>
        </p:nvSpPr>
        <p:spPr>
          <a:xfrm>
            <a:off x="313709" y="11398632"/>
            <a:ext cx="8765029" cy="641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1700" dirty="0">
                <a:latin typeface="Baskerville Old Face" panose="02020602080505020303" pitchFamily="18" charset="0"/>
              </a:rPr>
              <a:t>Tous les classements du championnat de France d’Echecs jeunes sont accessibles sur le site de la Fédération Française des Echecs à partir de ce lien </a:t>
            </a:r>
            <a:r>
              <a:rPr lang="fr-FR" sz="1700" dirty="0">
                <a:highlight>
                  <a:srgbClr val="FFFF00"/>
                </a:highlight>
                <a:latin typeface="Baskerville Old Face" panose="02020602080505020303" pitchFamily="18" charset="0"/>
              </a:rPr>
              <a:t>[</a:t>
            </a:r>
            <a:r>
              <a:rPr lang="fr-FR" sz="1700" b="1" dirty="0">
                <a:highlight>
                  <a:srgbClr val="FFFF00"/>
                </a:highlight>
                <a:latin typeface="Baskerville Old Face" panose="02020602080505020303" pitchFamily="18" charset="0"/>
              </a:rPr>
              <a:t>ajouter lien vers le site</a:t>
            </a:r>
            <a:r>
              <a:rPr lang="fr-FR" sz="1700" dirty="0">
                <a:highlight>
                  <a:srgbClr val="FFFF00"/>
                </a:highlight>
                <a:latin typeface="Baskerville Old Face" panose="02020602080505020303" pitchFamily="18" charset="0"/>
              </a:rPr>
              <a:t>]</a:t>
            </a:r>
            <a:r>
              <a:rPr lang="fr-FR" sz="1700" dirty="0">
                <a:latin typeface="Baskerville Old Face" panose="02020602080505020303" pitchFamily="18" charset="0"/>
              </a:rPr>
              <a:t>.</a:t>
            </a:r>
            <a:endParaRPr lang="fr-FR" sz="17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2446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CP agen</Template>
  <TotalTime>68</TotalTime>
  <Words>407</Words>
  <Application>Microsoft Office PowerPoint</Application>
  <PresentationFormat>A3 (297 x 420 mm)</PresentationFormat>
  <Paragraphs>29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Helvetica</vt:lpstr>
      <vt:lpstr>Calibri</vt:lpstr>
      <vt:lpstr>Arial</vt:lpstr>
      <vt:lpstr>Arial Black</vt:lpstr>
      <vt:lpstr>Baskerville Old Face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rfragne@aya-communication.fr</dc:creator>
  <cp:lastModifiedBy>Antonin Violette</cp:lastModifiedBy>
  <cp:revision>1</cp:revision>
  <dcterms:created xsi:type="dcterms:W3CDTF">2024-04-22T13:15:28Z</dcterms:created>
  <dcterms:modified xsi:type="dcterms:W3CDTF">2024-04-22T14:25:59Z</dcterms:modified>
</cp:coreProperties>
</file>