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30"/>
  </p:notesMasterIdLst>
  <p:sldIdLst>
    <p:sldId id="256" r:id="rId3"/>
    <p:sldId id="298" r:id="rId4"/>
    <p:sldId id="302" r:id="rId5"/>
    <p:sldId id="299" r:id="rId6"/>
    <p:sldId id="301" r:id="rId7"/>
    <p:sldId id="303" r:id="rId8"/>
    <p:sldId id="304" r:id="rId9"/>
    <p:sldId id="305" r:id="rId10"/>
    <p:sldId id="306" r:id="rId11"/>
    <p:sldId id="307" r:id="rId12"/>
    <p:sldId id="308" r:id="rId13"/>
    <p:sldId id="309" r:id="rId14"/>
    <p:sldId id="310" r:id="rId15"/>
    <p:sldId id="311" r:id="rId16"/>
    <p:sldId id="312" r:id="rId17"/>
    <p:sldId id="313" r:id="rId18"/>
    <p:sldId id="314" r:id="rId19"/>
    <p:sldId id="315" r:id="rId20"/>
    <p:sldId id="316" r:id="rId21"/>
    <p:sldId id="317" r:id="rId22"/>
    <p:sldId id="318" r:id="rId23"/>
    <p:sldId id="319" r:id="rId24"/>
    <p:sldId id="321" r:id="rId25"/>
    <p:sldId id="320" r:id="rId26"/>
    <p:sldId id="322" r:id="rId27"/>
    <p:sldId id="323" r:id="rId28"/>
    <p:sldId id="264" r:id="rId29"/>
  </p:sldIdLst>
  <p:sldSz cx="9144000" cy="6858000" type="screen4x3"/>
  <p:notesSz cx="6784975" cy="9929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1594" y="6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3128"/>
        <p:guide pos="213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5A0259-621D-49A9-9972-3428F82564F7}" type="doc">
      <dgm:prSet loTypeId="urn:microsoft.com/office/officeart/2009/3/layout/PlusandMinus" loCatId="relationship" qsTypeId="urn:microsoft.com/office/officeart/2005/8/quickstyle/3d3" qsCatId="3D" csTypeId="urn:microsoft.com/office/officeart/2005/8/colors/accent2_2" csCatId="accent2" phldr="1"/>
      <dgm:spPr/>
      <dgm:t>
        <a:bodyPr/>
        <a:lstStyle/>
        <a:p>
          <a:endParaRPr lang="fr-FR"/>
        </a:p>
      </dgm:t>
    </dgm:pt>
    <dgm:pt modelId="{C63CC15D-DA63-4AD0-B1AF-3A8C69D55AA1}">
      <dgm:prSet phldrT="[Texte]"/>
      <dgm:spPr/>
      <dgm:t>
        <a:bodyPr/>
        <a:lstStyle/>
        <a:p>
          <a:pPr>
            <a:lnSpc>
              <a:spcPct val="100000"/>
            </a:lnSpc>
          </a:pPr>
          <a:r>
            <a:rPr lang="fr-FR" dirty="0"/>
            <a:t>+ </a:t>
          </a:r>
          <a:r>
            <a:rPr lang="fr-FR" b="1" dirty="0"/>
            <a:t>Exploitation stratégique des ressources </a:t>
          </a:r>
          <a:r>
            <a:rPr lang="fr-FR" dirty="0"/>
            <a:t>: votre temps et votre énergie sont concentrés sur les missions à haute valeur ajoutée et dont vous avez la maîtrise. Les tâches dans lesquelles vous excellez moins et qui vous demandent de fournir plus d'efforts sont confiées au sous-traitant, dont c'est le cœur de métier. </a:t>
          </a:r>
          <a:br>
            <a:rPr lang="fr-FR" dirty="0"/>
          </a:br>
          <a:r>
            <a:rPr lang="fr-FR" dirty="0"/>
            <a:t>+ </a:t>
          </a:r>
          <a:r>
            <a:rPr lang="fr-FR" b="1" dirty="0"/>
            <a:t>Accès à une expertise </a:t>
          </a:r>
          <a:r>
            <a:rPr lang="fr-FR" dirty="0"/>
            <a:t>: vous avez accès à une compétence, un savoir-faire ou à une technologie que vous ne possédez pas ou dont la capacité est limitée. Vous pouvez ainsi combler un besoin de spécialisation et vous adapter à l'évolution technique du marché (passage au numérique, par exemple).</a:t>
          </a:r>
          <a:br>
            <a:rPr lang="fr-FR" dirty="0"/>
          </a:br>
          <a:r>
            <a:rPr lang="fr-FR" dirty="0"/>
            <a:t>+ </a:t>
          </a:r>
          <a:r>
            <a:rPr lang="fr-FR" b="1" dirty="0"/>
            <a:t>Réactivité face à un accroissement temporaire </a:t>
          </a:r>
          <a:r>
            <a:rPr lang="fr-FR" b="0" dirty="0"/>
            <a:t>de l'activité </a:t>
          </a:r>
          <a:br>
            <a:rPr lang="fr-FR" b="0" dirty="0"/>
          </a:br>
          <a:r>
            <a:rPr lang="fr-FR" b="0" dirty="0"/>
            <a:t>+ </a:t>
          </a:r>
          <a:r>
            <a:rPr lang="fr-FR" b="1" dirty="0"/>
            <a:t>Réduction des coûts de personnel </a:t>
          </a:r>
          <a:r>
            <a:rPr lang="fr-FR" b="0" dirty="0"/>
            <a:t>: en recourant aux services d'un sous-traitant de manière ponctuelle, vous n'engendrez des coûts que lorsque cela est nécessaire</a:t>
          </a:r>
          <a:endParaRPr lang="fr-FR" dirty="0"/>
        </a:p>
      </dgm:t>
    </dgm:pt>
    <dgm:pt modelId="{3D0AB786-05F5-45E9-86F8-1599D9B351CE}" type="parTrans" cxnId="{160106CC-3A2F-4A42-97A7-C7D99BAD647B}">
      <dgm:prSet/>
      <dgm:spPr/>
      <dgm:t>
        <a:bodyPr/>
        <a:lstStyle/>
        <a:p>
          <a:endParaRPr lang="fr-FR"/>
        </a:p>
      </dgm:t>
    </dgm:pt>
    <dgm:pt modelId="{D6C8C914-8C8D-4460-B7C8-1F2A539ABFE6}" type="sibTrans" cxnId="{160106CC-3A2F-4A42-97A7-C7D99BAD647B}">
      <dgm:prSet/>
      <dgm:spPr/>
      <dgm:t>
        <a:bodyPr/>
        <a:lstStyle/>
        <a:p>
          <a:endParaRPr lang="fr-FR"/>
        </a:p>
      </dgm:t>
    </dgm:pt>
    <dgm:pt modelId="{AEC0EEBA-C334-4206-9F88-F55B39932606}">
      <dgm:prSet/>
      <dgm:spPr/>
      <dgm:t>
        <a:bodyPr/>
        <a:lstStyle/>
        <a:p>
          <a:pPr>
            <a:lnSpc>
              <a:spcPct val="100000"/>
            </a:lnSpc>
          </a:pPr>
          <a:r>
            <a:rPr lang="fr-FR" dirty="0"/>
            <a:t>- </a:t>
          </a:r>
          <a:r>
            <a:rPr lang="fr-FR" b="1" dirty="0"/>
            <a:t>Dépendance au sous-traitant</a:t>
          </a:r>
          <a:br>
            <a:rPr lang="fr-FR" dirty="0"/>
          </a:br>
          <a:r>
            <a:rPr lang="fr-FR" dirty="0"/>
            <a:t>- </a:t>
          </a:r>
          <a:r>
            <a:rPr lang="fr-FR" b="1" dirty="0"/>
            <a:t>Manque de coordination </a:t>
          </a:r>
          <a:r>
            <a:rPr lang="fr-FR" dirty="0"/>
            <a:t>avec le sous-traitant</a:t>
          </a:r>
          <a:br>
            <a:rPr lang="fr-FR" dirty="0"/>
          </a:br>
          <a:r>
            <a:rPr lang="fr-FR" dirty="0"/>
            <a:t>- </a:t>
          </a:r>
          <a:r>
            <a:rPr lang="fr-FR" b="1" dirty="0"/>
            <a:t>Absence de partage </a:t>
          </a:r>
          <a:r>
            <a:rPr lang="fr-FR" dirty="0"/>
            <a:t>de savoir-faire</a:t>
          </a:r>
          <a:br>
            <a:rPr lang="fr-FR" dirty="0"/>
          </a:br>
          <a:r>
            <a:rPr lang="fr-FR" dirty="0"/>
            <a:t>- </a:t>
          </a:r>
          <a:r>
            <a:rPr lang="fr-FR" b="1" dirty="0"/>
            <a:t>Manque d'implication </a:t>
          </a:r>
          <a:r>
            <a:rPr lang="fr-FR" dirty="0"/>
            <a:t>de la part du sous-traitant pour faire évoluer la qualité du produit ou service de l'entreprise.</a:t>
          </a:r>
        </a:p>
        <a:p>
          <a:pPr>
            <a:lnSpc>
              <a:spcPct val="100000"/>
            </a:lnSpc>
          </a:pPr>
          <a:r>
            <a:rPr lang="fr-FR" b="0" dirty="0"/>
            <a:t>- </a:t>
          </a:r>
          <a:r>
            <a:rPr lang="fr-FR" b="1" dirty="0"/>
            <a:t>Nécessité de faire évoluer </a:t>
          </a:r>
          <a:r>
            <a:rPr lang="fr-FR" b="0" dirty="0"/>
            <a:t>les salariés en compétence au fil du temps</a:t>
          </a:r>
        </a:p>
      </dgm:t>
    </dgm:pt>
    <dgm:pt modelId="{57FD680B-0C41-4908-8991-6886359CD12D}" type="parTrans" cxnId="{35655238-D801-4485-A77F-365E81764087}">
      <dgm:prSet/>
      <dgm:spPr/>
      <dgm:t>
        <a:bodyPr/>
        <a:lstStyle/>
        <a:p>
          <a:endParaRPr lang="fr-FR"/>
        </a:p>
      </dgm:t>
    </dgm:pt>
    <dgm:pt modelId="{8F354E2B-220E-4D69-97F1-DBBD773E245D}" type="sibTrans" cxnId="{35655238-D801-4485-A77F-365E81764087}">
      <dgm:prSet/>
      <dgm:spPr/>
      <dgm:t>
        <a:bodyPr/>
        <a:lstStyle/>
        <a:p>
          <a:endParaRPr lang="fr-FR"/>
        </a:p>
      </dgm:t>
    </dgm:pt>
    <dgm:pt modelId="{2282AF2C-A207-4649-8CEF-1FABC375D453}" type="pres">
      <dgm:prSet presAssocID="{D25A0259-621D-49A9-9972-3428F82564F7}" presName="Name0" presStyleCnt="0">
        <dgm:presLayoutVars>
          <dgm:chMax val="2"/>
          <dgm:chPref val="2"/>
          <dgm:dir/>
          <dgm:animOne/>
          <dgm:resizeHandles val="exact"/>
        </dgm:presLayoutVars>
      </dgm:prSet>
      <dgm:spPr/>
    </dgm:pt>
    <dgm:pt modelId="{AB8E7443-78B1-402B-90C0-49C1E1809C65}" type="pres">
      <dgm:prSet presAssocID="{D25A0259-621D-49A9-9972-3428F82564F7}" presName="Background" presStyleLbl="bgImgPlace1" presStyleIdx="0" presStyleCnt="1" custScaleX="114943" custScaleY="137801" custLinFactNeighborX="-245" custLinFactNeighborY="-681"/>
      <dgm:spPr/>
    </dgm:pt>
    <dgm:pt modelId="{9141AF72-197D-4730-94BC-48E2D11F5CE8}" type="pres">
      <dgm:prSet presAssocID="{D25A0259-621D-49A9-9972-3428F82564F7}" presName="ParentText1" presStyleLbl="revTx" presStyleIdx="0" presStyleCnt="2" custScaleX="133336" custScaleY="109315" custLinFactNeighborX="4210" custLinFactNeighborY="12392">
        <dgm:presLayoutVars>
          <dgm:chMax val="0"/>
          <dgm:chPref val="0"/>
          <dgm:bulletEnabled val="1"/>
        </dgm:presLayoutVars>
      </dgm:prSet>
      <dgm:spPr/>
    </dgm:pt>
    <dgm:pt modelId="{BFADD945-07F0-4BBE-A818-804147B31F4F}" type="pres">
      <dgm:prSet presAssocID="{D25A0259-621D-49A9-9972-3428F82564F7}" presName="ParentText2" presStyleLbl="revTx" presStyleIdx="1" presStyleCnt="2" custScaleX="80577" custScaleY="108715" custLinFactNeighborX="19301" custLinFactNeighborY="12092">
        <dgm:presLayoutVars>
          <dgm:chMax val="0"/>
          <dgm:chPref val="0"/>
          <dgm:bulletEnabled val="1"/>
        </dgm:presLayoutVars>
      </dgm:prSet>
      <dgm:spPr/>
    </dgm:pt>
    <dgm:pt modelId="{63305081-07DF-429B-972F-491C150F6E01}" type="pres">
      <dgm:prSet presAssocID="{D25A0259-621D-49A9-9972-3428F82564F7}" presName="Plus" presStyleLbl="alignNode1" presStyleIdx="0" presStyleCnt="2" custScaleX="60563" custScaleY="60686" custLinFactX="31140" custLinFactNeighborX="100000" custLinFactNeighborY="-10490"/>
      <dgm:spPr/>
    </dgm:pt>
    <dgm:pt modelId="{06867AE8-BB00-4C70-A947-77C28E3993A5}" type="pres">
      <dgm:prSet presAssocID="{D25A0259-621D-49A9-9972-3428F82564F7}" presName="Minus" presStyleLbl="alignNode1" presStyleIdx="1" presStyleCnt="2" custScaleX="63426" custScaleY="60316" custLinFactNeighborX="-42553" custLinFactNeighborY="-41783"/>
      <dgm:spPr/>
    </dgm:pt>
    <dgm:pt modelId="{A25DCF7D-78F5-4002-8B64-04C5AC3FEB46}" type="pres">
      <dgm:prSet presAssocID="{D25A0259-621D-49A9-9972-3428F82564F7}" presName="Divider" presStyleLbl="parChTrans1D1" presStyleIdx="0" presStyleCnt="1" custLinFactX="50900000" custLinFactNeighborX="50996791" custLinFactNeighborY="-538"/>
      <dgm:spPr/>
    </dgm:pt>
  </dgm:ptLst>
  <dgm:cxnLst>
    <dgm:cxn modelId="{8B0DB50B-C88F-4F37-95B6-02DFE7F4E666}" type="presOf" srcId="{D25A0259-621D-49A9-9972-3428F82564F7}" destId="{2282AF2C-A207-4649-8CEF-1FABC375D453}" srcOrd="0" destOrd="0" presId="urn:microsoft.com/office/officeart/2009/3/layout/PlusandMinus"/>
    <dgm:cxn modelId="{35655238-D801-4485-A77F-365E81764087}" srcId="{D25A0259-621D-49A9-9972-3428F82564F7}" destId="{AEC0EEBA-C334-4206-9F88-F55B39932606}" srcOrd="1" destOrd="0" parTransId="{57FD680B-0C41-4908-8991-6886359CD12D}" sibTransId="{8F354E2B-220E-4D69-97F1-DBBD773E245D}"/>
    <dgm:cxn modelId="{AE7D645F-F603-4BB9-9B4C-1427750980E8}" type="presOf" srcId="{AEC0EEBA-C334-4206-9F88-F55B39932606}" destId="{BFADD945-07F0-4BBE-A818-804147B31F4F}" srcOrd="0" destOrd="0" presId="urn:microsoft.com/office/officeart/2009/3/layout/PlusandMinus"/>
    <dgm:cxn modelId="{ADD23C92-870C-45DD-9417-A747523A19DC}" type="presOf" srcId="{C63CC15D-DA63-4AD0-B1AF-3A8C69D55AA1}" destId="{9141AF72-197D-4730-94BC-48E2D11F5CE8}" srcOrd="0" destOrd="0" presId="urn:microsoft.com/office/officeart/2009/3/layout/PlusandMinus"/>
    <dgm:cxn modelId="{160106CC-3A2F-4A42-97A7-C7D99BAD647B}" srcId="{D25A0259-621D-49A9-9972-3428F82564F7}" destId="{C63CC15D-DA63-4AD0-B1AF-3A8C69D55AA1}" srcOrd="0" destOrd="0" parTransId="{3D0AB786-05F5-45E9-86F8-1599D9B351CE}" sibTransId="{D6C8C914-8C8D-4460-B7C8-1F2A539ABFE6}"/>
    <dgm:cxn modelId="{BC42BEDD-2441-4A7F-8D5B-B687EF890432}" type="presParOf" srcId="{2282AF2C-A207-4649-8CEF-1FABC375D453}" destId="{AB8E7443-78B1-402B-90C0-49C1E1809C65}" srcOrd="0" destOrd="0" presId="urn:microsoft.com/office/officeart/2009/3/layout/PlusandMinus"/>
    <dgm:cxn modelId="{62B961DE-2333-4A68-BAC5-23F31E20B22E}" type="presParOf" srcId="{2282AF2C-A207-4649-8CEF-1FABC375D453}" destId="{9141AF72-197D-4730-94BC-48E2D11F5CE8}" srcOrd="1" destOrd="0" presId="urn:microsoft.com/office/officeart/2009/3/layout/PlusandMinus"/>
    <dgm:cxn modelId="{39995AC5-B37B-46A8-8478-86FB60CEB6E2}" type="presParOf" srcId="{2282AF2C-A207-4649-8CEF-1FABC375D453}" destId="{BFADD945-07F0-4BBE-A818-804147B31F4F}" srcOrd="2" destOrd="0" presId="urn:microsoft.com/office/officeart/2009/3/layout/PlusandMinus"/>
    <dgm:cxn modelId="{61F00BF5-5CFD-4E2D-BEC0-F7FC1554A8E8}" type="presParOf" srcId="{2282AF2C-A207-4649-8CEF-1FABC375D453}" destId="{63305081-07DF-429B-972F-491C150F6E01}" srcOrd="3" destOrd="0" presId="urn:microsoft.com/office/officeart/2009/3/layout/PlusandMinus"/>
    <dgm:cxn modelId="{19C9BF03-C7B2-4094-97F9-CBEE35ECCC78}" type="presParOf" srcId="{2282AF2C-A207-4649-8CEF-1FABC375D453}" destId="{06867AE8-BB00-4C70-A947-77C28E3993A5}" srcOrd="4" destOrd="0" presId="urn:microsoft.com/office/officeart/2009/3/layout/PlusandMinus"/>
    <dgm:cxn modelId="{049A51B4-16F6-432D-8466-DB66B68ABB88}" type="presParOf" srcId="{2282AF2C-A207-4649-8CEF-1FABC375D453}" destId="{A25DCF7D-78F5-4002-8B64-04C5AC3FEB46}" srcOrd="5" destOrd="0" presId="urn:microsoft.com/office/officeart/2009/3/layout/PlusandMinu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E7443-78B1-402B-90C0-49C1E1809C65}">
      <dsp:nvSpPr>
        <dsp:cNvPr id="0" name=""/>
        <dsp:cNvSpPr/>
      </dsp:nvSpPr>
      <dsp:spPr>
        <a:xfrm>
          <a:off x="-17" y="440242"/>
          <a:ext cx="8592651" cy="5323710"/>
        </a:xfrm>
        <a:prstGeom prst="rect">
          <a:avLst/>
        </a:prstGeom>
        <a:solidFill>
          <a:schemeClr val="accent2">
            <a:tint val="5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141AF72-197D-4730-94BC-48E2D11F5CE8}">
      <dsp:nvSpPr>
        <dsp:cNvPr id="0" name=""/>
        <dsp:cNvSpPr/>
      </dsp:nvSpPr>
      <dsp:spPr>
        <a:xfrm>
          <a:off x="349458" y="1904189"/>
          <a:ext cx="4628648" cy="361289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0" lvl="0" indent="0" algn="l" defTabSz="622300">
            <a:lnSpc>
              <a:spcPct val="100000"/>
            </a:lnSpc>
            <a:spcBef>
              <a:spcPct val="0"/>
            </a:spcBef>
            <a:spcAft>
              <a:spcPct val="35000"/>
            </a:spcAft>
            <a:buNone/>
          </a:pPr>
          <a:r>
            <a:rPr lang="fr-FR" sz="1400" kern="1200" dirty="0"/>
            <a:t>+ </a:t>
          </a:r>
          <a:r>
            <a:rPr lang="fr-FR" sz="1400" b="1" kern="1200" dirty="0"/>
            <a:t>Exploitation stratégique des ressources </a:t>
          </a:r>
          <a:r>
            <a:rPr lang="fr-FR" sz="1400" kern="1200" dirty="0"/>
            <a:t>: votre temps et votre énergie sont concentrés sur les missions à haute valeur ajoutée et dont vous avez la maîtrise. Les tâches dans lesquelles vous excellez moins et qui vous demandent de fournir plus d'efforts sont confiées au sous-traitant, dont c'est le cœur de métier. </a:t>
          </a:r>
          <a:br>
            <a:rPr lang="fr-FR" sz="1400" kern="1200" dirty="0"/>
          </a:br>
          <a:r>
            <a:rPr lang="fr-FR" sz="1400" kern="1200" dirty="0"/>
            <a:t>+ </a:t>
          </a:r>
          <a:r>
            <a:rPr lang="fr-FR" sz="1400" b="1" kern="1200" dirty="0"/>
            <a:t>Accès à une expertise </a:t>
          </a:r>
          <a:r>
            <a:rPr lang="fr-FR" sz="1400" kern="1200" dirty="0"/>
            <a:t>: vous avez accès à une compétence, un savoir-faire ou à une technologie que vous ne possédez pas ou dont la capacité est limitée. Vous pouvez ainsi combler un besoin de spécialisation et vous adapter à l'évolution technique du marché (passage au numérique, par exemple).</a:t>
          </a:r>
          <a:br>
            <a:rPr lang="fr-FR" sz="1400" kern="1200" dirty="0"/>
          </a:br>
          <a:r>
            <a:rPr lang="fr-FR" sz="1400" kern="1200" dirty="0"/>
            <a:t>+ </a:t>
          </a:r>
          <a:r>
            <a:rPr lang="fr-FR" sz="1400" b="1" kern="1200" dirty="0"/>
            <a:t>Réactivité face à un accroissement temporaire </a:t>
          </a:r>
          <a:r>
            <a:rPr lang="fr-FR" sz="1400" b="0" kern="1200" dirty="0"/>
            <a:t>de l'activité </a:t>
          </a:r>
          <a:br>
            <a:rPr lang="fr-FR" sz="1400" b="0" kern="1200" dirty="0"/>
          </a:br>
          <a:r>
            <a:rPr lang="fr-FR" sz="1400" b="0" kern="1200" dirty="0"/>
            <a:t>+ </a:t>
          </a:r>
          <a:r>
            <a:rPr lang="fr-FR" sz="1400" b="1" kern="1200" dirty="0"/>
            <a:t>Réduction des coûts de personnel </a:t>
          </a:r>
          <a:r>
            <a:rPr lang="fr-FR" sz="1400" b="0" kern="1200" dirty="0"/>
            <a:t>: en recourant aux services d'un sous-traitant de manière ponctuelle, vous n'engendrez des coûts que lorsque cela est nécessaire</a:t>
          </a:r>
          <a:endParaRPr lang="fr-FR" sz="1400" kern="1200" dirty="0"/>
        </a:p>
      </dsp:txBody>
      <dsp:txXfrm>
        <a:off x="349458" y="1904189"/>
        <a:ext cx="4628648" cy="3612897"/>
      </dsp:txXfrm>
    </dsp:sp>
    <dsp:sp modelId="{BFADD945-07F0-4BBE-A818-804147B31F4F}">
      <dsp:nvSpPr>
        <dsp:cNvPr id="0" name=""/>
        <dsp:cNvSpPr/>
      </dsp:nvSpPr>
      <dsp:spPr>
        <a:xfrm>
          <a:off x="5337823" y="1904189"/>
          <a:ext cx="2797163" cy="359306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0" lvl="0" indent="0" algn="l" defTabSz="622300">
            <a:lnSpc>
              <a:spcPct val="100000"/>
            </a:lnSpc>
            <a:spcBef>
              <a:spcPct val="0"/>
            </a:spcBef>
            <a:spcAft>
              <a:spcPct val="35000"/>
            </a:spcAft>
            <a:buNone/>
          </a:pPr>
          <a:r>
            <a:rPr lang="fr-FR" sz="1400" kern="1200" dirty="0"/>
            <a:t>- </a:t>
          </a:r>
          <a:r>
            <a:rPr lang="fr-FR" sz="1400" b="1" kern="1200" dirty="0"/>
            <a:t>Dépendance au sous-traitant</a:t>
          </a:r>
          <a:br>
            <a:rPr lang="fr-FR" sz="1400" kern="1200" dirty="0"/>
          </a:br>
          <a:r>
            <a:rPr lang="fr-FR" sz="1400" kern="1200" dirty="0"/>
            <a:t>- </a:t>
          </a:r>
          <a:r>
            <a:rPr lang="fr-FR" sz="1400" b="1" kern="1200" dirty="0"/>
            <a:t>Manque de coordination </a:t>
          </a:r>
          <a:r>
            <a:rPr lang="fr-FR" sz="1400" kern="1200" dirty="0"/>
            <a:t>avec le sous-traitant</a:t>
          </a:r>
          <a:br>
            <a:rPr lang="fr-FR" sz="1400" kern="1200" dirty="0"/>
          </a:br>
          <a:r>
            <a:rPr lang="fr-FR" sz="1400" kern="1200" dirty="0"/>
            <a:t>- </a:t>
          </a:r>
          <a:r>
            <a:rPr lang="fr-FR" sz="1400" b="1" kern="1200" dirty="0"/>
            <a:t>Absence de partage </a:t>
          </a:r>
          <a:r>
            <a:rPr lang="fr-FR" sz="1400" kern="1200" dirty="0"/>
            <a:t>de savoir-faire</a:t>
          </a:r>
          <a:br>
            <a:rPr lang="fr-FR" sz="1400" kern="1200" dirty="0"/>
          </a:br>
          <a:r>
            <a:rPr lang="fr-FR" sz="1400" kern="1200" dirty="0"/>
            <a:t>- </a:t>
          </a:r>
          <a:r>
            <a:rPr lang="fr-FR" sz="1400" b="1" kern="1200" dirty="0"/>
            <a:t>Manque d'implication </a:t>
          </a:r>
          <a:r>
            <a:rPr lang="fr-FR" sz="1400" kern="1200" dirty="0"/>
            <a:t>de la part du sous-traitant pour faire évoluer la qualité du produit ou service de l'entreprise.</a:t>
          </a:r>
        </a:p>
        <a:p>
          <a:pPr marL="0" lvl="0" indent="0" algn="l" defTabSz="622300">
            <a:lnSpc>
              <a:spcPct val="100000"/>
            </a:lnSpc>
            <a:spcBef>
              <a:spcPct val="0"/>
            </a:spcBef>
            <a:spcAft>
              <a:spcPct val="35000"/>
            </a:spcAft>
            <a:buNone/>
          </a:pPr>
          <a:r>
            <a:rPr lang="fr-FR" sz="1400" b="0" kern="1200" dirty="0"/>
            <a:t>- </a:t>
          </a:r>
          <a:r>
            <a:rPr lang="fr-FR" sz="1400" b="1" kern="1200" dirty="0"/>
            <a:t>Nécessité de faire évoluer </a:t>
          </a:r>
          <a:r>
            <a:rPr lang="fr-FR" sz="1400" b="0" kern="1200" dirty="0"/>
            <a:t>les salariés en compétence au fil du temps</a:t>
          </a:r>
        </a:p>
      </dsp:txBody>
      <dsp:txXfrm>
        <a:off x="5337823" y="1904189"/>
        <a:ext cx="2797163" cy="3593067"/>
      </dsp:txXfrm>
    </dsp:sp>
    <dsp:sp modelId="{63305081-07DF-429B-972F-491C150F6E01}">
      <dsp:nvSpPr>
        <dsp:cNvPr id="0" name=""/>
        <dsp:cNvSpPr/>
      </dsp:nvSpPr>
      <dsp:spPr>
        <a:xfrm>
          <a:off x="1988842" y="557509"/>
          <a:ext cx="884670" cy="886467"/>
        </a:xfrm>
        <a:prstGeom prst="plus">
          <a:avLst>
            <a:gd name="adj" fmla="val 3281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6867AE8-BB00-4C70-A947-77C28E3993A5}">
      <dsp:nvSpPr>
        <dsp:cNvPr id="0" name=""/>
        <dsp:cNvSpPr/>
      </dsp:nvSpPr>
      <dsp:spPr>
        <a:xfrm>
          <a:off x="6669368" y="845549"/>
          <a:ext cx="871992" cy="284171"/>
        </a:xfrm>
        <a:prstGeom prst="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25DCF7D-78F5-4002-8B64-04C5AC3FEB46}">
      <dsp:nvSpPr>
        <dsp:cNvPr id="0" name=""/>
        <dsp:cNvSpPr/>
      </dsp:nvSpPr>
      <dsp:spPr>
        <a:xfrm>
          <a:off x="5171867" y="1638646"/>
          <a:ext cx="859" cy="3156625"/>
        </a:xfrm>
        <a:prstGeom prst="line">
          <a:avLst/>
        </a:prstGeom>
        <a:noFill/>
        <a:ln w="12700" cap="flat" cmpd="sng" algn="ctr">
          <a:solidFill>
            <a:schemeClr val="accent2">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74EBF0D0-1342-495A-8B92-9F97E3C11E38}"/>
              </a:ext>
            </a:extLst>
          </p:cNvPr>
          <p:cNvSpPr>
            <a:spLocks noGrp="1" noRot="1" noChangeAspect="1" noChangeArrowheads="1"/>
          </p:cNvSpPr>
          <p:nvPr>
            <p:ph type="sldImg"/>
          </p:nvPr>
        </p:nvSpPr>
        <p:spPr bwMode="auto">
          <a:xfrm>
            <a:off x="838200" y="882650"/>
            <a:ext cx="5800725" cy="4351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a:extLst>
              <a:ext uri="{FF2B5EF4-FFF2-40B4-BE49-F238E27FC236}">
                <a16:creationId xmlns:a16="http://schemas.microsoft.com/office/drawing/2014/main" id="{51BC931A-B6B0-4681-B0F8-B62383098D27}"/>
              </a:ext>
            </a:extLst>
          </p:cNvPr>
          <p:cNvSpPr>
            <a:spLocks noGrp="1" noChangeArrowheads="1"/>
          </p:cNvSpPr>
          <p:nvPr>
            <p:ph type="body"/>
          </p:nvPr>
        </p:nvSpPr>
        <p:spPr bwMode="auto">
          <a:xfrm>
            <a:off x="747604" y="5514840"/>
            <a:ext cx="5982401" cy="52234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a:p>
        </p:txBody>
      </p:sp>
      <p:sp>
        <p:nvSpPr>
          <p:cNvPr id="3075" name="Rectangle 3">
            <a:extLst>
              <a:ext uri="{FF2B5EF4-FFF2-40B4-BE49-F238E27FC236}">
                <a16:creationId xmlns:a16="http://schemas.microsoft.com/office/drawing/2014/main" id="{2FEB1214-90F6-4EF8-9AAC-F5C24BCB70B5}"/>
              </a:ext>
            </a:extLst>
          </p:cNvPr>
          <p:cNvSpPr>
            <a:spLocks noGrp="1" noChangeArrowheads="1"/>
          </p:cNvSpPr>
          <p:nvPr>
            <p:ph type="hdr"/>
          </p:nvPr>
        </p:nvSpPr>
        <p:spPr bwMode="auto">
          <a:xfrm>
            <a:off x="1" y="0"/>
            <a:ext cx="3244851" cy="579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fr-FR" altLang="fr-FR"/>
          </a:p>
        </p:txBody>
      </p:sp>
      <p:sp>
        <p:nvSpPr>
          <p:cNvPr id="3076" name="Rectangle 4">
            <a:extLst>
              <a:ext uri="{FF2B5EF4-FFF2-40B4-BE49-F238E27FC236}">
                <a16:creationId xmlns:a16="http://schemas.microsoft.com/office/drawing/2014/main" id="{9925051B-65B2-462D-92DF-3380850FCCBA}"/>
              </a:ext>
            </a:extLst>
          </p:cNvPr>
          <p:cNvSpPr>
            <a:spLocks noGrp="1" noChangeArrowheads="1"/>
          </p:cNvSpPr>
          <p:nvPr>
            <p:ph type="dt"/>
          </p:nvPr>
        </p:nvSpPr>
        <p:spPr bwMode="auto">
          <a:xfrm>
            <a:off x="4232758" y="0"/>
            <a:ext cx="3244851" cy="579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fr-FR" altLang="fr-FR"/>
          </a:p>
        </p:txBody>
      </p:sp>
      <p:sp>
        <p:nvSpPr>
          <p:cNvPr id="3077" name="Rectangle 5">
            <a:extLst>
              <a:ext uri="{FF2B5EF4-FFF2-40B4-BE49-F238E27FC236}">
                <a16:creationId xmlns:a16="http://schemas.microsoft.com/office/drawing/2014/main" id="{B1CAA87A-8EC1-40A7-AA22-0353F257586F}"/>
              </a:ext>
            </a:extLst>
          </p:cNvPr>
          <p:cNvSpPr>
            <a:spLocks noGrp="1" noChangeArrowheads="1"/>
          </p:cNvSpPr>
          <p:nvPr>
            <p:ph type="ftr"/>
          </p:nvPr>
        </p:nvSpPr>
        <p:spPr bwMode="auto">
          <a:xfrm>
            <a:off x="1" y="11029678"/>
            <a:ext cx="3244851" cy="579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endParaRPr lang="fr-FR" altLang="fr-FR"/>
          </a:p>
        </p:txBody>
      </p:sp>
      <p:sp>
        <p:nvSpPr>
          <p:cNvPr id="3078" name="Rectangle 6">
            <a:extLst>
              <a:ext uri="{FF2B5EF4-FFF2-40B4-BE49-F238E27FC236}">
                <a16:creationId xmlns:a16="http://schemas.microsoft.com/office/drawing/2014/main" id="{D8783452-A4F7-48EE-A759-CA57F3EC42D6}"/>
              </a:ext>
            </a:extLst>
          </p:cNvPr>
          <p:cNvSpPr>
            <a:spLocks noGrp="1" noChangeArrowheads="1"/>
          </p:cNvSpPr>
          <p:nvPr>
            <p:ph type="sldNum"/>
          </p:nvPr>
        </p:nvSpPr>
        <p:spPr bwMode="auto">
          <a:xfrm>
            <a:off x="4232758" y="11029678"/>
            <a:ext cx="3244851" cy="579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anose="02020603050405020304" pitchFamily="18" charset="0"/>
                <a:cs typeface="Lucida Sans Unicode" panose="020B0602030504020204" pitchFamily="34" charset="0"/>
              </a:defRPr>
            </a:lvl1pPr>
          </a:lstStyle>
          <a:p>
            <a:fld id="{991B6E3F-0850-40B8-A87F-14B919FBCFC9}" type="slidenum">
              <a:rPr lang="fr-FR" altLang="fr-FR"/>
              <a:pPr/>
              <a:t>‹N°›</a:t>
            </a:fld>
            <a:endParaRPr lang="fr-FR" altLang="fr-F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E8499453-971E-4553-A4E5-D80C703B3851}"/>
              </a:ext>
            </a:extLst>
          </p:cNvPr>
          <p:cNvSpPr>
            <a:spLocks noGrp="1" noChangeArrowheads="1"/>
          </p:cNvSpPr>
          <p:nvPr>
            <p:ph type="sldNum"/>
          </p:nvPr>
        </p:nvSpPr>
        <p:spPr>
          <a:ln/>
        </p:spPr>
        <p:txBody>
          <a:bodyPr/>
          <a:lstStyle/>
          <a:p>
            <a:fld id="{9409648C-3711-4E32-A93E-44724B767E44}" type="slidenum">
              <a:rPr lang="fr-FR" altLang="fr-FR"/>
              <a:pPr/>
              <a:t>1</a:t>
            </a:fld>
            <a:endParaRPr lang="fr-FR" altLang="fr-FR"/>
          </a:p>
        </p:txBody>
      </p:sp>
      <p:sp>
        <p:nvSpPr>
          <p:cNvPr id="7169" name="Text Box 1">
            <a:extLst>
              <a:ext uri="{FF2B5EF4-FFF2-40B4-BE49-F238E27FC236}">
                <a16:creationId xmlns:a16="http://schemas.microsoft.com/office/drawing/2014/main" id="{C9D46D73-334B-49A0-856D-AE5CF6B2D811}"/>
              </a:ext>
            </a:extLst>
          </p:cNvPr>
          <p:cNvSpPr txBox="1">
            <a:spLocks noChangeArrowheads="1"/>
          </p:cNvSpPr>
          <p:nvPr/>
        </p:nvSpPr>
        <p:spPr bwMode="auto">
          <a:xfrm>
            <a:off x="3843249" y="9431599"/>
            <a:ext cx="2940156"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fld id="{1AD0B361-B741-4632-B391-9038DDE828A8}" type="slidenum">
              <a:rPr lang="fr-FR" altLang="fr-FR" sz="1400">
                <a:solidFill>
                  <a:srgbClr val="4D4D4D"/>
                </a:solidFill>
                <a:cs typeface="+mn-ea" charset="0"/>
              </a:rPr>
              <a:pPr>
                <a:lnSpc>
                  <a:spcPct val="100000"/>
                </a:lnSpc>
              </a:pPr>
              <a:t>1</a:t>
            </a:fld>
            <a:endParaRPr lang="fr-FR" altLang="fr-FR" sz="1400">
              <a:solidFill>
                <a:srgbClr val="4D4D4D"/>
              </a:solidFill>
              <a:cs typeface="+mn-ea" charset="0"/>
            </a:endParaRPr>
          </a:p>
        </p:txBody>
      </p:sp>
      <p:sp>
        <p:nvSpPr>
          <p:cNvPr id="7170" name="Rectangle 2">
            <a:extLst>
              <a:ext uri="{FF2B5EF4-FFF2-40B4-BE49-F238E27FC236}">
                <a16:creationId xmlns:a16="http://schemas.microsoft.com/office/drawing/2014/main" id="{3CEEDCF7-6E70-4D0B-AC1F-C5B459CDBBFD}"/>
              </a:ext>
            </a:extLst>
          </p:cNvPr>
          <p:cNvSpPr txBox="1">
            <a:spLocks noGrp="1" noRot="1" noChangeAspect="1" noChangeArrowheads="1"/>
          </p:cNvSpPr>
          <p:nvPr>
            <p:ph type="sldImg"/>
          </p:nvPr>
        </p:nvSpPr>
        <p:spPr bwMode="auto">
          <a:xfrm>
            <a:off x="909638" y="744538"/>
            <a:ext cx="4965700" cy="3724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1" name="Rectangle 3">
            <a:extLst>
              <a:ext uri="{FF2B5EF4-FFF2-40B4-BE49-F238E27FC236}">
                <a16:creationId xmlns:a16="http://schemas.microsoft.com/office/drawing/2014/main" id="{4914F1E4-1559-420C-9787-BB06655A183B}"/>
              </a:ext>
            </a:extLst>
          </p:cNvPr>
          <p:cNvSpPr txBox="1">
            <a:spLocks noGrp="1" noChangeArrowheads="1"/>
          </p:cNvSpPr>
          <p:nvPr>
            <p:ph type="body" idx="1"/>
          </p:nvPr>
        </p:nvSpPr>
        <p:spPr bwMode="auto">
          <a:xfrm>
            <a:off x="678498" y="4716661"/>
            <a:ext cx="5427980" cy="446841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5900" indent="-214313" eaLnBrk="1">
              <a:spcBef>
                <a:spcPct val="0"/>
              </a:spcBef>
              <a:tabLst>
                <a:tab pos="723900" algn="l"/>
                <a:tab pos="1447800" algn="l"/>
                <a:tab pos="2171700" algn="l"/>
                <a:tab pos="2895600" algn="l"/>
                <a:tab pos="3619500" algn="l"/>
                <a:tab pos="4343400" algn="l"/>
                <a:tab pos="5067300" algn="l"/>
              </a:tabLst>
            </a:pPr>
            <a:endParaRPr lang="fr-FR" altLang="fr-FR" sz="2000">
              <a:latin typeface="Arial" panose="020B0604020202020204" pitchFamily="34" charset="0"/>
              <a:ea typeface="Microsoft YaHei" panose="020B0503020204020204" pitchFamily="3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53CF44BA-3E64-461F-A760-BB4DFA41A464}"/>
              </a:ext>
            </a:extLst>
          </p:cNvPr>
          <p:cNvSpPr>
            <a:spLocks noGrp="1" noChangeArrowheads="1"/>
          </p:cNvSpPr>
          <p:nvPr>
            <p:ph type="sldNum"/>
          </p:nvPr>
        </p:nvSpPr>
        <p:spPr>
          <a:ln/>
        </p:spPr>
        <p:txBody>
          <a:bodyPr/>
          <a:lstStyle/>
          <a:p>
            <a:fld id="{AE674B92-DE02-479A-9ACF-C3ECAD6F8C38}" type="slidenum">
              <a:rPr lang="fr-FR" altLang="fr-FR"/>
              <a:pPr/>
              <a:t>2</a:t>
            </a:fld>
            <a:endParaRPr lang="fr-FR" altLang="fr-FR"/>
          </a:p>
        </p:txBody>
      </p:sp>
      <p:sp>
        <p:nvSpPr>
          <p:cNvPr id="9217" name="Text Box 1">
            <a:extLst>
              <a:ext uri="{FF2B5EF4-FFF2-40B4-BE49-F238E27FC236}">
                <a16:creationId xmlns:a16="http://schemas.microsoft.com/office/drawing/2014/main" id="{885F8061-9426-4B59-9FBE-A34736962703}"/>
              </a:ext>
            </a:extLst>
          </p:cNvPr>
          <p:cNvSpPr txBox="1">
            <a:spLocks noChangeArrowheads="1"/>
          </p:cNvSpPr>
          <p:nvPr/>
        </p:nvSpPr>
        <p:spPr bwMode="auto">
          <a:xfrm>
            <a:off x="3843249" y="9431599"/>
            <a:ext cx="2940156"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fld id="{DDC654CA-556E-471D-8FF1-FA2DD6592FF5}" type="slidenum">
              <a:rPr lang="fr-FR" altLang="fr-FR" sz="1400">
                <a:solidFill>
                  <a:srgbClr val="4D4D4D"/>
                </a:solidFill>
                <a:cs typeface="+mn-ea" charset="0"/>
              </a:rPr>
              <a:pPr>
                <a:lnSpc>
                  <a:spcPct val="100000"/>
                </a:lnSpc>
              </a:pPr>
              <a:t>2</a:t>
            </a:fld>
            <a:endParaRPr lang="fr-FR" altLang="fr-FR" sz="1400">
              <a:solidFill>
                <a:srgbClr val="4D4D4D"/>
              </a:solidFill>
              <a:cs typeface="+mn-ea" charset="0"/>
            </a:endParaRPr>
          </a:p>
        </p:txBody>
      </p:sp>
      <p:sp>
        <p:nvSpPr>
          <p:cNvPr id="9218" name="Rectangle 2">
            <a:extLst>
              <a:ext uri="{FF2B5EF4-FFF2-40B4-BE49-F238E27FC236}">
                <a16:creationId xmlns:a16="http://schemas.microsoft.com/office/drawing/2014/main" id="{B18F40B9-4C45-42A1-A6F0-E0135036A1A8}"/>
              </a:ext>
            </a:extLst>
          </p:cNvPr>
          <p:cNvSpPr txBox="1">
            <a:spLocks noGrp="1" noRot="1" noChangeAspect="1" noChangeArrowheads="1"/>
          </p:cNvSpPr>
          <p:nvPr>
            <p:ph type="sldImg"/>
          </p:nvPr>
        </p:nvSpPr>
        <p:spPr bwMode="auto">
          <a:xfrm>
            <a:off x="909638" y="744538"/>
            <a:ext cx="4965700" cy="3724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9" name="Rectangle 3">
            <a:extLst>
              <a:ext uri="{FF2B5EF4-FFF2-40B4-BE49-F238E27FC236}">
                <a16:creationId xmlns:a16="http://schemas.microsoft.com/office/drawing/2014/main" id="{2097F19A-2F47-439C-A086-3BCF07D392F4}"/>
              </a:ext>
            </a:extLst>
          </p:cNvPr>
          <p:cNvSpPr txBox="1">
            <a:spLocks noGrp="1" noChangeArrowheads="1"/>
          </p:cNvSpPr>
          <p:nvPr>
            <p:ph type="body" idx="1"/>
          </p:nvPr>
        </p:nvSpPr>
        <p:spPr bwMode="auto">
          <a:xfrm>
            <a:off x="678498" y="4716661"/>
            <a:ext cx="5427980" cy="446841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5900" indent="-214313" eaLnBrk="1">
              <a:spcBef>
                <a:spcPct val="0"/>
              </a:spcBef>
              <a:tabLst>
                <a:tab pos="723900" algn="l"/>
                <a:tab pos="1447800" algn="l"/>
                <a:tab pos="2171700" algn="l"/>
                <a:tab pos="2895600" algn="l"/>
                <a:tab pos="3619500" algn="l"/>
                <a:tab pos="4343400" algn="l"/>
                <a:tab pos="5067300" algn="l"/>
              </a:tabLst>
            </a:pPr>
            <a:endParaRPr lang="fr-FR" altLang="fr-FR" sz="200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2124324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53CF44BA-3E64-461F-A760-BB4DFA41A464}"/>
              </a:ext>
            </a:extLst>
          </p:cNvPr>
          <p:cNvSpPr>
            <a:spLocks noGrp="1" noChangeArrowheads="1"/>
          </p:cNvSpPr>
          <p:nvPr>
            <p:ph type="sldNum"/>
          </p:nvPr>
        </p:nvSpPr>
        <p:spPr>
          <a:ln/>
        </p:spPr>
        <p:txBody>
          <a:bodyPr/>
          <a:lstStyle/>
          <a:p>
            <a:fld id="{AE674B92-DE02-479A-9ACF-C3ECAD6F8C38}" type="slidenum">
              <a:rPr lang="fr-FR" altLang="fr-FR"/>
              <a:pPr/>
              <a:t>4</a:t>
            </a:fld>
            <a:endParaRPr lang="fr-FR" altLang="fr-FR"/>
          </a:p>
        </p:txBody>
      </p:sp>
      <p:sp>
        <p:nvSpPr>
          <p:cNvPr id="9217" name="Text Box 1">
            <a:extLst>
              <a:ext uri="{FF2B5EF4-FFF2-40B4-BE49-F238E27FC236}">
                <a16:creationId xmlns:a16="http://schemas.microsoft.com/office/drawing/2014/main" id="{885F8061-9426-4B59-9FBE-A34736962703}"/>
              </a:ext>
            </a:extLst>
          </p:cNvPr>
          <p:cNvSpPr txBox="1">
            <a:spLocks noChangeArrowheads="1"/>
          </p:cNvSpPr>
          <p:nvPr/>
        </p:nvSpPr>
        <p:spPr bwMode="auto">
          <a:xfrm>
            <a:off x="3843249" y="9431599"/>
            <a:ext cx="2940156"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fld id="{DDC654CA-556E-471D-8FF1-FA2DD6592FF5}" type="slidenum">
              <a:rPr lang="fr-FR" altLang="fr-FR" sz="1400">
                <a:solidFill>
                  <a:srgbClr val="4D4D4D"/>
                </a:solidFill>
                <a:cs typeface="+mn-ea" charset="0"/>
              </a:rPr>
              <a:pPr>
                <a:lnSpc>
                  <a:spcPct val="100000"/>
                </a:lnSpc>
              </a:pPr>
              <a:t>4</a:t>
            </a:fld>
            <a:endParaRPr lang="fr-FR" altLang="fr-FR" sz="1400">
              <a:solidFill>
                <a:srgbClr val="4D4D4D"/>
              </a:solidFill>
              <a:cs typeface="+mn-ea" charset="0"/>
            </a:endParaRPr>
          </a:p>
        </p:txBody>
      </p:sp>
      <p:sp>
        <p:nvSpPr>
          <p:cNvPr id="9218" name="Rectangle 2">
            <a:extLst>
              <a:ext uri="{FF2B5EF4-FFF2-40B4-BE49-F238E27FC236}">
                <a16:creationId xmlns:a16="http://schemas.microsoft.com/office/drawing/2014/main" id="{B18F40B9-4C45-42A1-A6F0-E0135036A1A8}"/>
              </a:ext>
            </a:extLst>
          </p:cNvPr>
          <p:cNvSpPr txBox="1">
            <a:spLocks noGrp="1" noRot="1" noChangeAspect="1" noChangeArrowheads="1"/>
          </p:cNvSpPr>
          <p:nvPr>
            <p:ph type="sldImg"/>
          </p:nvPr>
        </p:nvSpPr>
        <p:spPr bwMode="auto">
          <a:xfrm>
            <a:off x="909638" y="744538"/>
            <a:ext cx="4965700" cy="3724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9" name="Rectangle 3">
            <a:extLst>
              <a:ext uri="{FF2B5EF4-FFF2-40B4-BE49-F238E27FC236}">
                <a16:creationId xmlns:a16="http://schemas.microsoft.com/office/drawing/2014/main" id="{2097F19A-2F47-439C-A086-3BCF07D392F4}"/>
              </a:ext>
            </a:extLst>
          </p:cNvPr>
          <p:cNvSpPr txBox="1">
            <a:spLocks noGrp="1" noChangeArrowheads="1"/>
          </p:cNvSpPr>
          <p:nvPr>
            <p:ph type="body" idx="1"/>
          </p:nvPr>
        </p:nvSpPr>
        <p:spPr bwMode="auto">
          <a:xfrm>
            <a:off x="678498" y="4716661"/>
            <a:ext cx="5427980" cy="446841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5900" indent="-214313" eaLnBrk="1">
              <a:spcBef>
                <a:spcPct val="0"/>
              </a:spcBef>
              <a:tabLst>
                <a:tab pos="723900" algn="l"/>
                <a:tab pos="1447800" algn="l"/>
                <a:tab pos="2171700" algn="l"/>
                <a:tab pos="2895600" algn="l"/>
                <a:tab pos="3619500" algn="l"/>
                <a:tab pos="4343400" algn="l"/>
                <a:tab pos="5067300" algn="l"/>
              </a:tabLst>
            </a:pPr>
            <a:endParaRPr lang="fr-FR" altLang="fr-FR" sz="200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2602521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201B9538-BEF6-42AD-8A89-6BE36952821B}"/>
              </a:ext>
            </a:extLst>
          </p:cNvPr>
          <p:cNvSpPr>
            <a:spLocks noGrp="1" noChangeArrowheads="1"/>
          </p:cNvSpPr>
          <p:nvPr>
            <p:ph type="sldNum"/>
          </p:nvPr>
        </p:nvSpPr>
        <p:spPr>
          <a:ln/>
        </p:spPr>
        <p:txBody>
          <a:bodyPr/>
          <a:lstStyle/>
          <a:p>
            <a:fld id="{1869D775-E9F8-4EFE-A863-EB77AAF520E4}" type="slidenum">
              <a:rPr lang="fr-FR" altLang="fr-FR"/>
              <a:pPr/>
              <a:t>27</a:t>
            </a:fld>
            <a:endParaRPr lang="fr-FR" altLang="fr-FR"/>
          </a:p>
        </p:txBody>
      </p:sp>
      <p:sp>
        <p:nvSpPr>
          <p:cNvPr id="8193" name="Text Box 1">
            <a:extLst>
              <a:ext uri="{FF2B5EF4-FFF2-40B4-BE49-F238E27FC236}">
                <a16:creationId xmlns:a16="http://schemas.microsoft.com/office/drawing/2014/main" id="{924AFC01-5979-4CDF-906D-E5CD613C4474}"/>
              </a:ext>
            </a:extLst>
          </p:cNvPr>
          <p:cNvSpPr txBox="1">
            <a:spLocks noChangeArrowheads="1"/>
          </p:cNvSpPr>
          <p:nvPr/>
        </p:nvSpPr>
        <p:spPr bwMode="auto">
          <a:xfrm>
            <a:off x="3843249" y="9431599"/>
            <a:ext cx="2940156" cy="496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rgbClr val="000000"/>
                </a:solidFill>
                <a:latin typeface="Arial" panose="020B0604020202020204" pitchFamily="34" charset="0"/>
                <a:ea typeface="Microsoft YaHei" panose="020B0503020204020204" pitchFamily="34" charset="-122"/>
              </a:defRPr>
            </a:lvl9pPr>
          </a:lstStyle>
          <a:p>
            <a:pPr>
              <a:lnSpc>
                <a:spcPct val="100000"/>
              </a:lnSpc>
            </a:pPr>
            <a:fld id="{3F2596F7-9110-445B-9474-0A5A6ABAF4B7}" type="slidenum">
              <a:rPr lang="fr-FR" altLang="fr-FR" sz="1400">
                <a:solidFill>
                  <a:srgbClr val="4D4D4D"/>
                </a:solidFill>
                <a:cs typeface="+mn-ea" charset="0"/>
              </a:rPr>
              <a:pPr>
                <a:lnSpc>
                  <a:spcPct val="100000"/>
                </a:lnSpc>
              </a:pPr>
              <a:t>27</a:t>
            </a:fld>
            <a:endParaRPr lang="fr-FR" altLang="fr-FR" sz="1400">
              <a:solidFill>
                <a:srgbClr val="4D4D4D"/>
              </a:solidFill>
              <a:cs typeface="+mn-ea" charset="0"/>
            </a:endParaRPr>
          </a:p>
        </p:txBody>
      </p:sp>
      <p:sp>
        <p:nvSpPr>
          <p:cNvPr id="8194" name="Rectangle 2">
            <a:extLst>
              <a:ext uri="{FF2B5EF4-FFF2-40B4-BE49-F238E27FC236}">
                <a16:creationId xmlns:a16="http://schemas.microsoft.com/office/drawing/2014/main" id="{2289BEA3-9681-4948-956A-2925E7C87D99}"/>
              </a:ext>
            </a:extLst>
          </p:cNvPr>
          <p:cNvSpPr txBox="1">
            <a:spLocks noGrp="1" noRot="1" noChangeAspect="1" noChangeArrowheads="1"/>
          </p:cNvSpPr>
          <p:nvPr>
            <p:ph type="sldImg"/>
          </p:nvPr>
        </p:nvSpPr>
        <p:spPr bwMode="auto">
          <a:xfrm>
            <a:off x="909638" y="744538"/>
            <a:ext cx="4965700" cy="372427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5" name="Rectangle 3">
            <a:extLst>
              <a:ext uri="{FF2B5EF4-FFF2-40B4-BE49-F238E27FC236}">
                <a16:creationId xmlns:a16="http://schemas.microsoft.com/office/drawing/2014/main" id="{6DDD1375-2D32-4B93-A44A-CD393D21927B}"/>
              </a:ext>
            </a:extLst>
          </p:cNvPr>
          <p:cNvSpPr txBox="1">
            <a:spLocks noGrp="1" noChangeArrowheads="1"/>
          </p:cNvSpPr>
          <p:nvPr>
            <p:ph type="body" idx="1"/>
          </p:nvPr>
        </p:nvSpPr>
        <p:spPr bwMode="auto">
          <a:xfrm>
            <a:off x="678498" y="4716661"/>
            <a:ext cx="5427980" cy="446841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5900" indent="-214313" eaLnBrk="1">
              <a:spcBef>
                <a:spcPct val="0"/>
              </a:spcBef>
              <a:tabLst>
                <a:tab pos="723900" algn="l"/>
                <a:tab pos="1447800" algn="l"/>
                <a:tab pos="2171700" algn="l"/>
                <a:tab pos="2895600" algn="l"/>
                <a:tab pos="3619500" algn="l"/>
                <a:tab pos="4343400" algn="l"/>
                <a:tab pos="5067300" algn="l"/>
              </a:tabLst>
            </a:pPr>
            <a:endParaRPr lang="fr-FR" altLang="fr-FR" sz="200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1418418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9769E4-7E9C-445D-8932-39ACA0F5386E}"/>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06937E9-40A0-49BF-B560-94592066D7A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Tree>
    <p:extLst>
      <p:ext uri="{BB962C8B-B14F-4D97-AF65-F5344CB8AC3E}">
        <p14:creationId xmlns:p14="http://schemas.microsoft.com/office/powerpoint/2010/main" val="3808863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FF7AD9-8015-4940-B01B-B7375D1795E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BE996CF-C974-429B-BBD9-642E0B60B58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80402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76F2B7-EC84-46F8-9DEE-562092FDE8D0}"/>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700F449-B787-4964-8363-68F98539166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Tree>
    <p:extLst>
      <p:ext uri="{BB962C8B-B14F-4D97-AF65-F5344CB8AC3E}">
        <p14:creationId xmlns:p14="http://schemas.microsoft.com/office/powerpoint/2010/main" val="3805468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0B49D0-0D36-4F4D-BFC5-EDF62DFB9A3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1BC9D1E-1810-4F2D-8168-76726192926C}"/>
              </a:ext>
            </a:extLst>
          </p:cNvPr>
          <p:cNvSpPr>
            <a:spLocks noGrp="1"/>
          </p:cNvSpPr>
          <p:nvPr>
            <p:ph sz="half" idx="1"/>
          </p:nvPr>
        </p:nvSpPr>
        <p:spPr>
          <a:xfrm>
            <a:off x="457200" y="1604963"/>
            <a:ext cx="4037013" cy="452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B4545AF-74A1-47DB-98F5-9D191EB366C0}"/>
              </a:ext>
            </a:extLst>
          </p:cNvPr>
          <p:cNvSpPr>
            <a:spLocks noGrp="1"/>
          </p:cNvSpPr>
          <p:nvPr>
            <p:ph sz="half" idx="2"/>
          </p:nvPr>
        </p:nvSpPr>
        <p:spPr>
          <a:xfrm>
            <a:off x="4646613" y="1604963"/>
            <a:ext cx="4038600" cy="452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048906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D01416-27DF-4F5E-9031-4A861E29D210}"/>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E77E8D6-9DC1-4D83-B44D-3BED1A2306F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824C951-4D9E-4B02-8AA2-2F7351B87791}"/>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A24D8D-AC63-406E-B77A-F3F5A83FBEA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12F524D-882A-4B00-91EB-804775BD5892}"/>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200762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D92AC6-D8FD-4C62-9E4B-689A2940BD31}"/>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255871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93796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D9E9EE-FDB3-4776-9B17-EA7A802CD44F}"/>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22CE19E-693C-44CF-909C-592BB8E5EBC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270B525-F56B-48EC-A3F3-261FCDB87A2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1765809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922DC1-101D-4C87-A369-E47854CE7C77}"/>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DC79690-A2DC-4AC8-A563-F77F48250A9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9B96C1A-EFE3-47E1-97D3-81563312D6B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946854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45429F-3AC5-4067-B9E9-01D26865D78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6503413-A555-4DD1-8D4E-32AAF85F38D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98580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054620D-DA2D-433B-B609-FDB6AB3312B3}"/>
              </a:ext>
            </a:extLst>
          </p:cNvPr>
          <p:cNvSpPr>
            <a:spLocks noGrp="1"/>
          </p:cNvSpPr>
          <p:nvPr>
            <p:ph type="title" orient="vert"/>
          </p:nvPr>
        </p:nvSpPr>
        <p:spPr>
          <a:xfrm>
            <a:off x="6835775" y="1604963"/>
            <a:ext cx="2125663" cy="4524375"/>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0BE50E6-D545-4A74-AE2A-828BD537EF8C}"/>
              </a:ext>
            </a:extLst>
          </p:cNvPr>
          <p:cNvSpPr>
            <a:spLocks noGrp="1"/>
          </p:cNvSpPr>
          <p:nvPr>
            <p:ph type="body" orient="vert" idx="1"/>
          </p:nvPr>
        </p:nvSpPr>
        <p:spPr>
          <a:xfrm>
            <a:off x="457200" y="1604963"/>
            <a:ext cx="6226175" cy="45243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981586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D205CC-98F1-451F-AD17-B28AF3FB2289}"/>
              </a:ext>
            </a:extLst>
          </p:cNvPr>
          <p:cNvSpPr>
            <a:spLocks noGrp="1"/>
          </p:cNvSpPr>
          <p:nvPr>
            <p:ph type="title"/>
          </p:nvPr>
        </p:nvSpPr>
        <p:spPr>
          <a:xfrm>
            <a:off x="3635375" y="2924175"/>
            <a:ext cx="5326063" cy="749300"/>
          </a:xfrm>
        </p:spPr>
        <p:txBody>
          <a:bodyPr/>
          <a:lstStyle/>
          <a:p>
            <a:r>
              <a:rPr lang="fr-FR"/>
              <a:t>Modifiez le style du titre</a:t>
            </a:r>
          </a:p>
        </p:txBody>
      </p:sp>
    </p:spTree>
    <p:extLst>
      <p:ext uri="{BB962C8B-B14F-4D97-AF65-F5344CB8AC3E}">
        <p14:creationId xmlns:p14="http://schemas.microsoft.com/office/powerpoint/2010/main" val="2862339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EEDB4B-6C4A-4114-9F5F-074167840B3F}"/>
              </a:ext>
            </a:extLst>
          </p:cNvPr>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2CF5D63-8A7D-45F4-A4D0-92BAB59F8FD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Tree>
    <p:extLst>
      <p:ext uri="{BB962C8B-B14F-4D97-AF65-F5344CB8AC3E}">
        <p14:creationId xmlns:p14="http://schemas.microsoft.com/office/powerpoint/2010/main" val="2238073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A8E1A6-C0DE-404A-9385-F2FF3ED116B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EB08D77-44CA-4CB7-A0DF-34B556BF516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455209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5B20AB-24ED-44AA-BB5B-646583DAF076}"/>
              </a:ext>
            </a:extLst>
          </p:cNvPr>
          <p:cNvSpPr>
            <a:spLocks noGrp="1"/>
          </p:cNvSpPr>
          <p:nvPr>
            <p:ph type="title"/>
          </p:nvPr>
        </p:nvSpPr>
        <p:spPr>
          <a:xfrm>
            <a:off x="623888" y="1709738"/>
            <a:ext cx="78867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0F679E8-EC9B-4EAD-BA85-76CC8FA237A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Cliquez pour modifier les styles du texte du masque</a:t>
            </a:r>
          </a:p>
        </p:txBody>
      </p:sp>
    </p:spTree>
    <p:extLst>
      <p:ext uri="{BB962C8B-B14F-4D97-AF65-F5344CB8AC3E}">
        <p14:creationId xmlns:p14="http://schemas.microsoft.com/office/powerpoint/2010/main" val="837714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102B60-7035-4611-9234-3E4D8D88AFE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A625C46-8203-4AEC-B13B-9AE80F5FE8ED}"/>
              </a:ext>
            </a:extLst>
          </p:cNvPr>
          <p:cNvSpPr>
            <a:spLocks noGrp="1"/>
          </p:cNvSpPr>
          <p:nvPr>
            <p:ph sz="half" idx="1"/>
          </p:nvPr>
        </p:nvSpPr>
        <p:spPr>
          <a:xfrm>
            <a:off x="611188" y="1628775"/>
            <a:ext cx="3198812" cy="446246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193B8B2-94B7-40DA-97ED-2E058D8907A7}"/>
              </a:ext>
            </a:extLst>
          </p:cNvPr>
          <p:cNvSpPr>
            <a:spLocks noGrp="1"/>
          </p:cNvSpPr>
          <p:nvPr>
            <p:ph sz="half" idx="2"/>
          </p:nvPr>
        </p:nvSpPr>
        <p:spPr>
          <a:xfrm>
            <a:off x="3962400" y="1628775"/>
            <a:ext cx="3198813" cy="446246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103595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05E89-273C-4EDE-BB71-D67CBCFE28CD}"/>
              </a:ext>
            </a:extLst>
          </p:cNvPr>
          <p:cNvSpPr>
            <a:spLocks noGrp="1"/>
          </p:cNvSpPr>
          <p:nvPr>
            <p:ph type="title"/>
          </p:nvPr>
        </p:nvSpPr>
        <p:spPr>
          <a:xfrm>
            <a:off x="630238" y="365125"/>
            <a:ext cx="78867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B224710-1E0F-4A61-B247-F09624EC650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4BE6CEA-36C8-42F3-BCCA-BCAAD6D0B81D}"/>
              </a:ext>
            </a:extLst>
          </p:cNvPr>
          <p:cNvSpPr>
            <a:spLocks noGrp="1"/>
          </p:cNvSpPr>
          <p:nvPr>
            <p:ph sz="half" idx="2"/>
          </p:nvPr>
        </p:nvSpPr>
        <p:spPr>
          <a:xfrm>
            <a:off x="630238" y="2505075"/>
            <a:ext cx="386873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653249D-DADF-4972-B60E-96907703F11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98344B7-DB1C-471A-8556-B087CC44C268}"/>
              </a:ext>
            </a:extLst>
          </p:cNvPr>
          <p:cNvSpPr>
            <a:spLocks noGrp="1"/>
          </p:cNvSpPr>
          <p:nvPr>
            <p:ph sz="quarter" idx="4"/>
          </p:nvPr>
        </p:nvSpPr>
        <p:spPr>
          <a:xfrm>
            <a:off x="4629150" y="2505075"/>
            <a:ext cx="38877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234789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B361A5-98EB-4247-82AD-FDF5BCF4FBD9}"/>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3380563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9129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2DC5D8-CC1D-46B0-BAB1-448FEC451D1B}"/>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2DD3B03-E56A-4B67-B1F6-133CD558B71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798CEFA3-E5C3-4F35-9FBC-5691CDDC197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1397769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F4937D-5128-46AA-A09D-C91D7FCC7F84}"/>
              </a:ext>
            </a:extLst>
          </p:cNvPr>
          <p:cNvSpPr>
            <a:spLocks noGrp="1"/>
          </p:cNvSpPr>
          <p:nvPr>
            <p:ph type="title"/>
          </p:nvPr>
        </p:nvSpPr>
        <p:spPr>
          <a:xfrm>
            <a:off x="630238" y="457200"/>
            <a:ext cx="2949575"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A267A89-A54E-4CCC-B2CF-40BDCB85582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820CA91-3ECA-4B6D-95FC-9796E8D5F4E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0277253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8DF4D6-11A5-47FF-996C-4E149797FD0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FFF9772-4B63-45F7-A899-6E93297AA1E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933881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E68F2C4-50B6-4A1E-B51F-B2A9906E2E29}"/>
              </a:ext>
            </a:extLst>
          </p:cNvPr>
          <p:cNvSpPr>
            <a:spLocks noGrp="1"/>
          </p:cNvSpPr>
          <p:nvPr>
            <p:ph type="title" orient="vert"/>
          </p:nvPr>
        </p:nvSpPr>
        <p:spPr>
          <a:xfrm>
            <a:off x="5524500" y="908050"/>
            <a:ext cx="1636713" cy="518318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56B39FA-3610-4670-87A5-66050BC6A348}"/>
              </a:ext>
            </a:extLst>
          </p:cNvPr>
          <p:cNvSpPr>
            <a:spLocks noGrp="1"/>
          </p:cNvSpPr>
          <p:nvPr>
            <p:ph type="body" orient="vert" idx="1"/>
          </p:nvPr>
        </p:nvSpPr>
        <p:spPr>
          <a:xfrm>
            <a:off x="611188" y="908050"/>
            <a:ext cx="4760912" cy="518318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359392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14E940A5-FDF9-4FC0-A39C-18B405D5F0D0}"/>
              </a:ext>
            </a:extLst>
          </p:cNvPr>
          <p:cNvSpPr>
            <a:spLocks noGrp="1" noChangeArrowheads="1"/>
          </p:cNvSpPr>
          <p:nvPr>
            <p:ph type="title"/>
          </p:nvPr>
        </p:nvSpPr>
        <p:spPr bwMode="auto">
          <a:xfrm>
            <a:off x="3635375" y="2924175"/>
            <a:ext cx="5326063"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fr-FR"/>
              <a:t>Cliquez pour éditer le format du texte-titreClick to edit Master title style</a:t>
            </a:r>
          </a:p>
        </p:txBody>
      </p:sp>
      <p:sp>
        <p:nvSpPr>
          <p:cNvPr id="1026" name="Rectangle 2">
            <a:extLst>
              <a:ext uri="{FF2B5EF4-FFF2-40B4-BE49-F238E27FC236}">
                <a16:creationId xmlns:a16="http://schemas.microsoft.com/office/drawing/2014/main" id="{57CB05FD-EFEA-4AB3-B503-6BFB33B3653B}"/>
              </a:ext>
            </a:extLst>
          </p:cNvPr>
          <p:cNvSpPr>
            <a:spLocks noGrp="1" noChangeArrowheads="1"/>
          </p:cNvSpPr>
          <p:nvPr>
            <p:ph type="body" idx="1"/>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4695" rIns="0" bIns="0" numCol="1" anchor="t" anchorCtr="0" compatLnSpc="1">
            <a:prstTxWarp prst="textNoShape">
              <a:avLst/>
            </a:prstTxWarp>
          </a:bodyPr>
          <a:lstStyle/>
          <a:p>
            <a:pPr lvl="0"/>
            <a:r>
              <a:rPr lang="en-GB" altLang="fr-FR"/>
              <a:t>Cliquez pour éditer le format du plan de texte</a:t>
            </a:r>
          </a:p>
          <a:p>
            <a:pPr lvl="1"/>
            <a:r>
              <a:rPr lang="en-GB" altLang="fr-FR"/>
              <a:t>Second niveau de plan</a:t>
            </a:r>
          </a:p>
          <a:p>
            <a:pPr lvl="2"/>
            <a:r>
              <a:rPr lang="en-GB" altLang="fr-FR"/>
              <a:t>Troisième niveau de plan</a:t>
            </a:r>
          </a:p>
          <a:p>
            <a:pPr lvl="3"/>
            <a:r>
              <a:rPr lang="en-GB" altLang="fr-FR"/>
              <a:t>Quatrième niveau de plan</a:t>
            </a:r>
          </a:p>
          <a:p>
            <a:pPr lvl="4"/>
            <a:r>
              <a:rPr lang="en-GB" altLang="fr-FR"/>
              <a:t>Cinquième niveau de plan</a:t>
            </a:r>
          </a:p>
          <a:p>
            <a:pPr lvl="4"/>
            <a:r>
              <a:rPr lang="en-GB" altLang="fr-FR"/>
              <a:t>Sixième niveau de plan</a:t>
            </a:r>
          </a:p>
          <a:p>
            <a:pPr lvl="4"/>
            <a:r>
              <a:rPr lang="en-GB" altLang="fr-FR"/>
              <a:t>Septième niveau de plan</a:t>
            </a:r>
          </a:p>
          <a:p>
            <a:pPr lvl="4"/>
            <a:r>
              <a:rPr lang="en-GB" altLang="fr-FR"/>
              <a:t>Huitième niveau de plan</a:t>
            </a:r>
          </a:p>
          <a:p>
            <a:pPr lvl="4"/>
            <a:r>
              <a:rPr lang="en-GB" altLang="fr-FR"/>
              <a:t>Neuvième niveau de plan</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2" r:id="rId12"/>
  </p:sldLayoutIdLst>
  <p:txStyles>
    <p:titleStyle>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kern="1200">
          <a:solidFill>
            <a:srgbClr val="4D4D4D"/>
          </a:solidFill>
          <a:latin typeface="+mj-lt"/>
          <a:ea typeface="+mj-ea"/>
          <a:cs typeface="+mj-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9pPr>
    </p:titleStyle>
    <p:bodyStyle>
      <a:lvl1pPr marL="342900" indent="-342900" algn="l" defTabSz="449263" rtl="0" fontAlgn="base" hangingPunct="0">
        <a:lnSpc>
          <a:spcPct val="93000"/>
        </a:lnSpc>
        <a:spcBef>
          <a:spcPct val="0"/>
        </a:spcBef>
        <a:spcAft>
          <a:spcPts val="1425"/>
        </a:spcAft>
        <a:buClr>
          <a:srgbClr val="000000"/>
        </a:buClr>
        <a:buSzPct val="100000"/>
        <a:buFont typeface="Times New Roman" panose="02020603050405020304" pitchFamily="18" charset="0"/>
        <a:defRPr sz="2800" kern="1200">
          <a:solidFill>
            <a:srgbClr val="FFFFFF"/>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anose="02020603050405020304" pitchFamily="18" charset="0"/>
        <a:defRPr sz="2400" kern="1200">
          <a:solidFill>
            <a:srgbClr val="FFFFFF"/>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anose="02020603050405020304" pitchFamily="18" charset="0"/>
        <a:defRPr sz="2000" kern="1200">
          <a:solidFill>
            <a:srgbClr val="4D4D4D"/>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4D4D4D"/>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A9AB997E-1D4E-404D-99B9-B72AA0981E82}"/>
              </a:ext>
            </a:extLst>
          </p:cNvPr>
          <p:cNvSpPr>
            <a:spLocks noGrp="1" noChangeArrowheads="1"/>
          </p:cNvSpPr>
          <p:nvPr>
            <p:ph type="title"/>
          </p:nvPr>
        </p:nvSpPr>
        <p:spPr bwMode="auto">
          <a:xfrm>
            <a:off x="755650" y="908050"/>
            <a:ext cx="6046788" cy="506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fr-FR"/>
              <a:t>Cliquez pour éditer le format du texte-titreОбразец заголовка</a:t>
            </a:r>
          </a:p>
        </p:txBody>
      </p:sp>
      <p:sp>
        <p:nvSpPr>
          <p:cNvPr id="2050" name="Rectangle 2">
            <a:extLst>
              <a:ext uri="{FF2B5EF4-FFF2-40B4-BE49-F238E27FC236}">
                <a16:creationId xmlns:a16="http://schemas.microsoft.com/office/drawing/2014/main" id="{B1A543CF-6403-4FB9-BB39-CF09D3FA4D32}"/>
              </a:ext>
            </a:extLst>
          </p:cNvPr>
          <p:cNvSpPr>
            <a:spLocks noGrp="1" noChangeArrowheads="1"/>
          </p:cNvSpPr>
          <p:nvPr>
            <p:ph type="body" idx="1"/>
          </p:nvPr>
        </p:nvSpPr>
        <p:spPr bwMode="auto">
          <a:xfrm>
            <a:off x="611188" y="1628775"/>
            <a:ext cx="6550025" cy="446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cap="flat">
                <a:solidFill>
                  <a:srgbClr val="8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p>
            <a:pPr lvl="0"/>
            <a:r>
              <a:rPr lang="en-GB" altLang="fr-FR"/>
              <a:t>Cliquez pour éditer le format du plan de texte</a:t>
            </a:r>
          </a:p>
          <a:p>
            <a:pPr lvl="1"/>
            <a:r>
              <a:rPr lang="en-GB" altLang="fr-FR"/>
              <a:t>Second niveau de plan</a:t>
            </a:r>
          </a:p>
          <a:p>
            <a:pPr lvl="2"/>
            <a:r>
              <a:rPr lang="en-GB" altLang="fr-FR"/>
              <a:t>Troisième niveau de plan</a:t>
            </a:r>
          </a:p>
          <a:p>
            <a:pPr lvl="3"/>
            <a:r>
              <a:rPr lang="en-GB" altLang="fr-FR"/>
              <a:t>Quatrième niveau de plan</a:t>
            </a:r>
          </a:p>
          <a:p>
            <a:pPr lvl="4"/>
            <a:r>
              <a:rPr lang="en-GB" altLang="fr-FR"/>
              <a:t>Cinquième niveau de plan</a:t>
            </a:r>
          </a:p>
          <a:p>
            <a:pPr lvl="4"/>
            <a:r>
              <a:rPr lang="en-GB" altLang="fr-FR"/>
              <a:t>Sixième niveau de plan</a:t>
            </a:r>
          </a:p>
          <a:p>
            <a:pPr lvl="4"/>
            <a:r>
              <a:rPr lang="en-GB" altLang="fr-FR"/>
              <a:t>Septième niveau de plan</a:t>
            </a:r>
          </a:p>
          <a:p>
            <a:pPr lvl="4"/>
            <a:r>
              <a:rPr lang="en-GB" altLang="fr-FR"/>
              <a:t>Huitième niveau de plan</a:t>
            </a:r>
          </a:p>
          <a:p>
            <a:pPr lvl="0"/>
            <a:r>
              <a:rPr lang="en-GB" altLang="fr-FR"/>
              <a:t>Neuvième niveau de planОбразец текста</a:t>
            </a:r>
          </a:p>
          <a:p>
            <a:pPr lvl="1"/>
            <a:r>
              <a:rPr lang="en-GB" altLang="fr-FR"/>
              <a:t>Второй уровень</a:t>
            </a:r>
          </a:p>
          <a:p>
            <a:pPr lvl="2"/>
            <a:r>
              <a:rPr lang="en-GB" altLang="fr-FR"/>
              <a:t>Третий уровень</a:t>
            </a:r>
          </a:p>
          <a:p>
            <a:pPr lvl="3"/>
            <a:r>
              <a:rPr lang="en-GB" altLang="fr-FR"/>
              <a:t>Четвертый уровень</a:t>
            </a:r>
          </a:p>
          <a:p>
            <a:pPr lvl="4"/>
            <a:r>
              <a:rPr lang="en-GB" altLang="fr-FR"/>
              <a:t>Пятый уровень</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kern="1200">
          <a:solidFill>
            <a:srgbClr val="4D4D4D"/>
          </a:solidFill>
          <a:latin typeface="+mj-lt"/>
          <a:ea typeface="+mj-ea"/>
          <a:cs typeface="+mj-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5pPr>
      <a:lvl6pPr marL="25146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6pPr>
      <a:lvl7pPr marL="29718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7pPr>
      <a:lvl8pPr marL="3429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8pPr>
      <a:lvl9pPr marL="3886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sz="3200">
          <a:solidFill>
            <a:srgbClr val="4D4D4D"/>
          </a:solidFill>
          <a:latin typeface="Arial" panose="020B0604020202020204" pitchFamily="34" charset="0"/>
          <a:ea typeface="Microsoft YaHei" panose="020B0503020204020204" pitchFamily="34" charset="-122"/>
        </a:defRPr>
      </a:lvl9pPr>
    </p:titleStyle>
    <p:bodyStyle>
      <a:lvl1pPr marL="342900" indent="-342900" algn="l" defTabSz="449263" rtl="0" fontAlgn="base" hangingPunct="0">
        <a:lnSpc>
          <a:spcPct val="93000"/>
        </a:lnSpc>
        <a:spcBef>
          <a:spcPct val="0"/>
        </a:spcBef>
        <a:spcAft>
          <a:spcPts val="1425"/>
        </a:spcAft>
        <a:buClr>
          <a:srgbClr val="000000"/>
        </a:buClr>
        <a:buSzPct val="100000"/>
        <a:buFont typeface="Times New Roman" panose="02020603050405020304" pitchFamily="18" charset="0"/>
        <a:defRPr sz="2800" kern="1200">
          <a:solidFill>
            <a:srgbClr val="FFFFFF"/>
          </a:solidFill>
          <a:latin typeface="+mn-lt"/>
          <a:ea typeface="+mn-ea"/>
          <a:cs typeface="+mn-cs"/>
        </a:defRPr>
      </a:lvl1pPr>
      <a:lvl2pPr marL="742950" indent="-285750" algn="l" defTabSz="449263" rtl="0" fontAlgn="base" hangingPunct="0">
        <a:lnSpc>
          <a:spcPct val="93000"/>
        </a:lnSpc>
        <a:spcBef>
          <a:spcPct val="0"/>
        </a:spcBef>
        <a:spcAft>
          <a:spcPts val="1138"/>
        </a:spcAft>
        <a:buClr>
          <a:srgbClr val="000000"/>
        </a:buClr>
        <a:buSzPct val="100000"/>
        <a:buFont typeface="Times New Roman" panose="02020603050405020304" pitchFamily="18" charset="0"/>
        <a:defRPr sz="2400" kern="1200">
          <a:solidFill>
            <a:srgbClr val="FFFFFF"/>
          </a:solidFill>
          <a:latin typeface="+mn-lt"/>
          <a:ea typeface="+mn-ea"/>
          <a:cs typeface="+mn-cs"/>
        </a:defRPr>
      </a:lvl2pPr>
      <a:lvl3pPr marL="1143000" indent="-228600" algn="l" defTabSz="449263" rtl="0" fontAlgn="base" hangingPunct="0">
        <a:lnSpc>
          <a:spcPct val="93000"/>
        </a:lnSpc>
        <a:spcBef>
          <a:spcPct val="0"/>
        </a:spcBef>
        <a:spcAft>
          <a:spcPts val="850"/>
        </a:spcAft>
        <a:buClr>
          <a:srgbClr val="000000"/>
        </a:buClr>
        <a:buSzPct val="100000"/>
        <a:buFont typeface="Times New Roman" panose="02020603050405020304" pitchFamily="18" charset="0"/>
        <a:defRPr sz="2000" kern="1200">
          <a:solidFill>
            <a:srgbClr val="4D4D4D"/>
          </a:solidFill>
          <a:latin typeface="+mn-lt"/>
          <a:ea typeface="+mn-ea"/>
          <a:cs typeface="+mn-cs"/>
        </a:defRPr>
      </a:lvl3pPr>
      <a:lvl4pPr marL="1600200" indent="-228600" algn="l" defTabSz="449263" rtl="0" fontAlgn="base" hangingPunct="0">
        <a:lnSpc>
          <a:spcPct val="93000"/>
        </a:lnSpc>
        <a:spcBef>
          <a:spcPct val="0"/>
        </a:spcBef>
        <a:spcAft>
          <a:spcPts val="575"/>
        </a:spcAft>
        <a:buClr>
          <a:srgbClr val="000000"/>
        </a:buClr>
        <a:buSzPct val="100000"/>
        <a:buFont typeface="Times New Roman" panose="02020603050405020304" pitchFamily="18" charset="0"/>
        <a:defRPr sz="2000" kern="1200">
          <a:solidFill>
            <a:srgbClr val="4D4D4D"/>
          </a:solidFill>
          <a:latin typeface="+mn-lt"/>
          <a:ea typeface="+mn-ea"/>
          <a:cs typeface="+mn-cs"/>
        </a:defRPr>
      </a:lvl4pPr>
      <a:lvl5pPr marL="2057400" indent="-228600" algn="l" defTabSz="449263" rtl="0" fontAlgn="base" hangingPunct="0">
        <a:lnSpc>
          <a:spcPct val="93000"/>
        </a:lnSpc>
        <a:spcBef>
          <a:spcPct val="0"/>
        </a:spcBef>
        <a:spcAft>
          <a:spcPts val="288"/>
        </a:spcAft>
        <a:buClr>
          <a:srgbClr val="000000"/>
        </a:buClr>
        <a:buSzPct val="100000"/>
        <a:buFont typeface="Times New Roman" panose="02020603050405020304" pitchFamily="18" charset="0"/>
        <a:defRPr sz="2000" kern="1200">
          <a:solidFill>
            <a:srgbClr val="4D4D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hyperlink" Target="https://www.legalplace.fr/guides/auto-entrepreneur-association/" TargetMode="Externa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hyperlink" Target="https://www.legalplace.fr/guides/auto-entrepreneur-association/" TargetMode="Externa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E2CFF286-867E-4053-A76A-BE2A8ED5280C}"/>
              </a:ext>
            </a:extLst>
          </p:cNvPr>
          <p:cNvSpPr>
            <a:spLocks noGrp="1" noChangeArrowheads="1"/>
          </p:cNvSpPr>
          <p:nvPr>
            <p:ph type="title" idx="4294967295"/>
          </p:nvPr>
        </p:nvSpPr>
        <p:spPr>
          <a:xfrm>
            <a:off x="3779912" y="2492896"/>
            <a:ext cx="5040560" cy="1656183"/>
          </a:xfrm>
          <a:ln/>
        </p:spPr>
        <p:txBody>
          <a:bodyPr/>
          <a:lstStyle/>
          <a:p>
            <a:pPr algn="ctr" hangingPunct="1">
              <a:lnSpc>
                <a:spcPct val="100000"/>
              </a:lnSpc>
              <a:tabLst>
                <a:tab pos="723900" algn="l"/>
                <a:tab pos="1447800" algn="l"/>
                <a:tab pos="2171700" algn="l"/>
                <a:tab pos="2895600" algn="l"/>
                <a:tab pos="3619500" algn="l"/>
              </a:tabLst>
            </a:pPr>
            <a:r>
              <a:rPr lang="fr-FR" altLang="fr-FR" sz="2800" dirty="0">
                <a:solidFill>
                  <a:srgbClr val="FFFFFF"/>
                </a:solidFill>
              </a:rPr>
              <a:t>le statut de salarié </a:t>
            </a:r>
            <a:br>
              <a:rPr lang="fr-FR" altLang="fr-FR" sz="2800" dirty="0">
                <a:solidFill>
                  <a:srgbClr val="FFFFFF"/>
                </a:solidFill>
              </a:rPr>
            </a:br>
            <a:r>
              <a:rPr lang="fr-FR" altLang="fr-FR" sz="2800" dirty="0">
                <a:solidFill>
                  <a:srgbClr val="FFFFFF"/>
                </a:solidFill>
              </a:rPr>
              <a:t>vs</a:t>
            </a:r>
            <a:br>
              <a:rPr lang="fr-FR" altLang="fr-FR" sz="2800" dirty="0">
                <a:solidFill>
                  <a:srgbClr val="FFFFFF"/>
                </a:solidFill>
              </a:rPr>
            </a:br>
            <a:r>
              <a:rPr lang="fr-FR" altLang="fr-FR" sz="2800" dirty="0">
                <a:solidFill>
                  <a:srgbClr val="FFFFFF"/>
                </a:solidFill>
              </a:rPr>
              <a:t> le régime d’auto-entrepreneur</a:t>
            </a:r>
            <a:br>
              <a:rPr lang="fr-FR" altLang="fr-FR" sz="2800" dirty="0">
                <a:solidFill>
                  <a:srgbClr val="FFFFFF"/>
                </a:solidFill>
              </a:rPr>
            </a:br>
            <a:endParaRPr lang="ru-RU" altLang="fr-FR" sz="2800" dirty="0">
              <a:solidFill>
                <a:srgbClr val="FFFFFF"/>
              </a:solidFill>
            </a:endParaRPr>
          </a:p>
        </p:txBody>
      </p:sp>
      <p:sp>
        <p:nvSpPr>
          <p:cNvPr id="4098" name="Rectangle 2">
            <a:extLst>
              <a:ext uri="{FF2B5EF4-FFF2-40B4-BE49-F238E27FC236}">
                <a16:creationId xmlns:a16="http://schemas.microsoft.com/office/drawing/2014/main" id="{DE82F417-2C31-4560-9F93-EE1896C9EABB}"/>
              </a:ext>
            </a:extLst>
          </p:cNvPr>
          <p:cNvSpPr>
            <a:spLocks noGrp="1" noChangeArrowheads="1"/>
          </p:cNvSpPr>
          <p:nvPr>
            <p:ph type="subTitle" idx="4294967295"/>
          </p:nvPr>
        </p:nvSpPr>
        <p:spPr>
          <a:xfrm>
            <a:off x="3923928" y="4005062"/>
            <a:ext cx="4896544" cy="360041"/>
          </a:xfrm>
          <a:ln/>
          <a:extLst>
            <a:ext uri="{91240B29-F687-4F45-9708-019B960494DF}">
              <a14:hiddenLine xmlns:a14="http://schemas.microsoft.com/office/drawing/2010/main" w="9360" cap="flat">
                <a:solidFill>
                  <a:srgbClr val="808080"/>
                </a:solidFill>
                <a:miter lim="800000"/>
                <a:headEnd/>
                <a:tailEnd/>
              </a14:hiddenLine>
            </a:ext>
          </a:extLst>
        </p:spPr>
        <p:txBody>
          <a:bodyPr lIns="90000" tIns="45000" rIns="90000" bIns="45000"/>
          <a:lstStyle/>
          <a:p>
            <a:pPr marL="0" indent="0" hangingPunct="1">
              <a:lnSpc>
                <a:spcPct val="90000"/>
              </a:lnSpc>
              <a:spcAft>
                <a:spcPct val="0"/>
              </a:spcAft>
              <a:tabLst>
                <a:tab pos="723900" algn="l"/>
                <a:tab pos="1447800" algn="l"/>
                <a:tab pos="2171700" algn="l"/>
                <a:tab pos="2895600" algn="l"/>
              </a:tabLst>
            </a:pPr>
            <a:r>
              <a:rPr lang="fr-FR" altLang="fr-FR" sz="2000" dirty="0"/>
              <a:t>Présentation réalisée par Didier PASCAL</a:t>
            </a:r>
          </a:p>
          <a:p>
            <a:pPr marL="0" indent="0" hangingPunct="1">
              <a:lnSpc>
                <a:spcPct val="90000"/>
              </a:lnSpc>
              <a:spcAft>
                <a:spcPct val="0"/>
              </a:spcAft>
              <a:tabLst>
                <a:tab pos="723900" algn="l"/>
                <a:tab pos="1447800" algn="l"/>
                <a:tab pos="2171700" algn="l"/>
                <a:tab pos="2895600" algn="l"/>
              </a:tabLst>
            </a:pPr>
            <a:r>
              <a:rPr lang="fr-FR" altLang="fr-FR" sz="2000" dirty="0"/>
              <a:t>Avril 2024 - Agen</a:t>
            </a:r>
          </a:p>
        </p:txBody>
      </p:sp>
      <p:pic>
        <p:nvPicPr>
          <p:cNvPr id="4" name="Image 3" descr="Une image contenant texte, clipart, Graphique, graphisme&#10;&#10;Description générée automatiquement">
            <a:extLst>
              <a:ext uri="{FF2B5EF4-FFF2-40B4-BE49-F238E27FC236}">
                <a16:creationId xmlns:a16="http://schemas.microsoft.com/office/drawing/2014/main" id="{5F5F6BD6-FFEB-092A-B3F1-57DFC07D4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260648"/>
            <a:ext cx="1873017" cy="1440160"/>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9798D41A-4478-49C2-8E05-939631D20833}"/>
              </a:ext>
            </a:extLst>
          </p:cNvPr>
          <p:cNvSpPr>
            <a:spLocks noGrp="1" noChangeArrowheads="1"/>
          </p:cNvSpPr>
          <p:nvPr>
            <p:ph type="title"/>
          </p:nvPr>
        </p:nvSpPr>
        <p:spPr>
          <a:xfrm>
            <a:off x="1908175" y="117475"/>
            <a:ext cx="7056438" cy="575221"/>
          </a:xfrm>
          <a:ln/>
        </p:spPr>
        <p:txBody>
          <a:bodyPr/>
          <a:lstStyle/>
          <a:p>
            <a:pPr marL="1587" marR="0" lvl="0" indent="0" algn="l" defTabSz="449263" rtl="0" eaLnBrk="1" fontAlgn="base" latinLnBrk="0" hangingPunct="1">
              <a:lnSpc>
                <a:spcPct val="90000"/>
              </a:lnSpc>
              <a:spcBef>
                <a:spcPts val="563"/>
              </a:spcBef>
              <a:spcAft>
                <a:spcPct val="0"/>
              </a:spcAft>
              <a:buClr>
                <a:srgbClr val="FFFFFF"/>
              </a:buClr>
              <a:buSzPct val="45000"/>
              <a:buFont typeface="Times New Roman" panose="02020603050405020304" pitchFamily="18" charset="0"/>
              <a:buNone/>
              <a:tabLst/>
              <a:defRPr/>
            </a:pPr>
            <a:r>
              <a:rPr kumimoji="0" lang="fr-FR" altLang="fr-FR" sz="1800" b="1"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굴림" panose="020B0503020000020004" pitchFamily="34" charset="-127"/>
              </a:rPr>
              <a:t>Avant-Propos : Attention au vocabulaire</a:t>
            </a:r>
            <a:br>
              <a:rPr lang="fr-FR" altLang="fr-FR" b="1" dirty="0">
                <a:solidFill>
                  <a:srgbClr val="FFFFFF"/>
                </a:solidFill>
              </a:rPr>
            </a:br>
            <a:r>
              <a:rPr lang="ru-RU" altLang="fr-FR" b="1" dirty="0">
                <a:solidFill>
                  <a:srgbClr val="FFFFFF"/>
                </a:solidFill>
              </a:rPr>
              <a:t>rint Slide Master</a:t>
            </a:r>
          </a:p>
        </p:txBody>
      </p:sp>
      <p:grpSp>
        <p:nvGrpSpPr>
          <p:cNvPr id="18" name="Groupe 17">
            <a:extLst>
              <a:ext uri="{FF2B5EF4-FFF2-40B4-BE49-F238E27FC236}">
                <a16:creationId xmlns:a16="http://schemas.microsoft.com/office/drawing/2014/main" id="{F9E35A3F-1830-DA59-B31F-B4FB51430B6A}"/>
              </a:ext>
            </a:extLst>
          </p:cNvPr>
          <p:cNvGrpSpPr/>
          <p:nvPr/>
        </p:nvGrpSpPr>
        <p:grpSpPr>
          <a:xfrm>
            <a:off x="2196034" y="548680"/>
            <a:ext cx="6480720" cy="3312368"/>
            <a:chOff x="2123728" y="1196752"/>
            <a:chExt cx="6480720" cy="3600400"/>
          </a:xfrm>
        </p:grpSpPr>
        <p:pic>
          <p:nvPicPr>
            <p:cNvPr id="3" name="Graphique 2" descr="Travail avec un remplissage uni">
              <a:extLst>
                <a:ext uri="{FF2B5EF4-FFF2-40B4-BE49-F238E27FC236}">
                  <a16:creationId xmlns:a16="http://schemas.microsoft.com/office/drawing/2014/main" id="{89B8A2AF-DCA9-3C91-E054-579DD04EA87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67744" y="3018656"/>
              <a:ext cx="914400" cy="914400"/>
            </a:xfrm>
            <a:prstGeom prst="rect">
              <a:avLst/>
            </a:prstGeom>
          </p:spPr>
        </p:pic>
        <p:sp>
          <p:nvSpPr>
            <p:cNvPr id="4" name="ZoneTexte 3">
              <a:extLst>
                <a:ext uri="{FF2B5EF4-FFF2-40B4-BE49-F238E27FC236}">
                  <a16:creationId xmlns:a16="http://schemas.microsoft.com/office/drawing/2014/main" id="{C1E61335-3148-F322-3A44-DBA430A03228}"/>
                </a:ext>
              </a:extLst>
            </p:cNvPr>
            <p:cNvSpPr txBox="1"/>
            <p:nvPr/>
          </p:nvSpPr>
          <p:spPr>
            <a:xfrm>
              <a:off x="2267744" y="3933056"/>
              <a:ext cx="1152128" cy="660437"/>
            </a:xfrm>
            <a:prstGeom prst="rect">
              <a:avLst/>
            </a:prstGeom>
            <a:noFill/>
          </p:spPr>
          <p:txBody>
            <a:bodyPr wrap="square" rtlCol="0">
              <a:spAutoFit/>
            </a:bodyPr>
            <a:lstStyle/>
            <a:p>
              <a:r>
                <a:rPr lang="fr-FR" dirty="0"/>
                <a:t>Tâches à réaliser</a:t>
              </a:r>
            </a:p>
          </p:txBody>
        </p:sp>
        <p:pic>
          <p:nvPicPr>
            <p:cNvPr id="6" name="Graphique 5" descr="Homme capitaine avec un remplissage uni">
              <a:extLst>
                <a:ext uri="{FF2B5EF4-FFF2-40B4-BE49-F238E27FC236}">
                  <a16:creationId xmlns:a16="http://schemas.microsoft.com/office/drawing/2014/main" id="{AC9DB572-A3B1-54FD-C22D-96B70078718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86608" y="1403545"/>
              <a:ext cx="914400" cy="914400"/>
            </a:xfrm>
            <a:prstGeom prst="rect">
              <a:avLst/>
            </a:prstGeom>
          </p:spPr>
        </p:pic>
        <p:sp>
          <p:nvSpPr>
            <p:cNvPr id="7" name="ZoneTexte 6">
              <a:extLst>
                <a:ext uri="{FF2B5EF4-FFF2-40B4-BE49-F238E27FC236}">
                  <a16:creationId xmlns:a16="http://schemas.microsoft.com/office/drawing/2014/main" id="{987B2969-6CA3-5448-4BC3-A0F096F4D9D0}"/>
                </a:ext>
              </a:extLst>
            </p:cNvPr>
            <p:cNvSpPr txBox="1"/>
            <p:nvPr/>
          </p:nvSpPr>
          <p:spPr>
            <a:xfrm>
              <a:off x="2267744" y="2262031"/>
              <a:ext cx="1152128" cy="607602"/>
            </a:xfrm>
            <a:prstGeom prst="rect">
              <a:avLst/>
            </a:prstGeom>
            <a:noFill/>
          </p:spPr>
          <p:txBody>
            <a:bodyPr wrap="square" rtlCol="0">
              <a:spAutoFit/>
            </a:bodyPr>
            <a:lstStyle/>
            <a:p>
              <a:r>
                <a:rPr lang="fr-FR" dirty="0"/>
                <a:t>Donneur d’Ordres</a:t>
              </a:r>
            </a:p>
          </p:txBody>
        </p:sp>
        <p:pic>
          <p:nvPicPr>
            <p:cNvPr id="9" name="Graphique 8" descr="Employée de bureau avec un remplissage uni">
              <a:extLst>
                <a:ext uri="{FF2B5EF4-FFF2-40B4-BE49-F238E27FC236}">
                  <a16:creationId xmlns:a16="http://schemas.microsoft.com/office/drawing/2014/main" id="{7F125720-4327-20FB-4A28-2D97571B59C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283968" y="2518792"/>
              <a:ext cx="914400" cy="914400"/>
            </a:xfrm>
            <a:prstGeom prst="rect">
              <a:avLst/>
            </a:prstGeom>
          </p:spPr>
        </p:pic>
        <p:sp>
          <p:nvSpPr>
            <p:cNvPr id="10" name="ZoneTexte 9">
              <a:extLst>
                <a:ext uri="{FF2B5EF4-FFF2-40B4-BE49-F238E27FC236}">
                  <a16:creationId xmlns:a16="http://schemas.microsoft.com/office/drawing/2014/main" id="{C63B9656-5176-85D6-2C40-A58F119EC440}"/>
                </a:ext>
              </a:extLst>
            </p:cNvPr>
            <p:cNvSpPr txBox="1"/>
            <p:nvPr/>
          </p:nvSpPr>
          <p:spPr>
            <a:xfrm>
              <a:off x="4094716" y="3429000"/>
              <a:ext cx="1415008" cy="349968"/>
            </a:xfrm>
            <a:prstGeom prst="rect">
              <a:avLst/>
            </a:prstGeom>
            <a:noFill/>
          </p:spPr>
          <p:txBody>
            <a:bodyPr wrap="square" rtlCol="0">
              <a:spAutoFit/>
            </a:bodyPr>
            <a:lstStyle/>
            <a:p>
              <a:r>
                <a:rPr lang="fr-FR" dirty="0" err="1"/>
                <a:t>Exécutant.e</a:t>
              </a:r>
              <a:endParaRPr lang="fr-FR" dirty="0"/>
            </a:p>
          </p:txBody>
        </p:sp>
        <p:cxnSp>
          <p:nvCxnSpPr>
            <p:cNvPr id="12" name="Connecteur droit avec flèche 11">
              <a:extLst>
                <a:ext uri="{FF2B5EF4-FFF2-40B4-BE49-F238E27FC236}">
                  <a16:creationId xmlns:a16="http://schemas.microsoft.com/office/drawing/2014/main" id="{DB875481-1F97-821C-60B8-38203A11D564}"/>
                </a:ext>
              </a:extLst>
            </p:cNvPr>
            <p:cNvCxnSpPr>
              <a:stCxn id="9" idx="3"/>
            </p:cNvCxnSpPr>
            <p:nvPr/>
          </p:nvCxnSpPr>
          <p:spPr bwMode="auto">
            <a:xfrm flipV="1">
              <a:off x="5198368" y="2204864"/>
              <a:ext cx="741784" cy="771128"/>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Connecteur droit avec flèche 12">
              <a:extLst>
                <a:ext uri="{FF2B5EF4-FFF2-40B4-BE49-F238E27FC236}">
                  <a16:creationId xmlns:a16="http://schemas.microsoft.com/office/drawing/2014/main" id="{96B2806B-3378-596A-417C-51D5ED62639E}"/>
                </a:ext>
              </a:extLst>
            </p:cNvPr>
            <p:cNvCxnSpPr/>
            <p:nvPr/>
          </p:nvCxnSpPr>
          <p:spPr bwMode="auto">
            <a:xfrm>
              <a:off x="5216318" y="2964406"/>
              <a:ext cx="741784" cy="771128"/>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ZoneTexte 13">
              <a:extLst>
                <a:ext uri="{FF2B5EF4-FFF2-40B4-BE49-F238E27FC236}">
                  <a16:creationId xmlns:a16="http://schemas.microsoft.com/office/drawing/2014/main" id="{69AC849F-63B4-011E-141A-FACE7CA73152}"/>
                </a:ext>
              </a:extLst>
            </p:cNvPr>
            <p:cNvSpPr txBox="1"/>
            <p:nvPr/>
          </p:nvSpPr>
          <p:spPr>
            <a:xfrm>
              <a:off x="5388964" y="2789422"/>
              <a:ext cx="983236" cy="349968"/>
            </a:xfrm>
            <a:prstGeom prst="rect">
              <a:avLst/>
            </a:prstGeom>
            <a:noFill/>
          </p:spPr>
          <p:txBody>
            <a:bodyPr wrap="square" rtlCol="0">
              <a:spAutoFit/>
            </a:bodyPr>
            <a:lstStyle/>
            <a:p>
              <a:r>
                <a:rPr lang="fr-FR" dirty="0"/>
                <a:t>Statut ?</a:t>
              </a:r>
            </a:p>
          </p:txBody>
        </p:sp>
        <p:sp>
          <p:nvSpPr>
            <p:cNvPr id="15" name="ZoneTexte 14">
              <a:extLst>
                <a:ext uri="{FF2B5EF4-FFF2-40B4-BE49-F238E27FC236}">
                  <a16:creationId xmlns:a16="http://schemas.microsoft.com/office/drawing/2014/main" id="{198C6F26-B1C1-5E30-4B0F-4D82ACB5E18F}"/>
                </a:ext>
              </a:extLst>
            </p:cNvPr>
            <p:cNvSpPr txBox="1"/>
            <p:nvPr/>
          </p:nvSpPr>
          <p:spPr>
            <a:xfrm>
              <a:off x="5958102" y="1772245"/>
              <a:ext cx="2131640" cy="865237"/>
            </a:xfrm>
            <a:prstGeom prst="rect">
              <a:avLst/>
            </a:prstGeom>
            <a:noFill/>
          </p:spPr>
          <p:txBody>
            <a:bodyPr wrap="square" rtlCol="0">
              <a:spAutoFit/>
            </a:bodyPr>
            <a:lstStyle/>
            <a:p>
              <a:r>
                <a:rPr lang="fr-FR" dirty="0"/>
                <a:t>Auto-Entrepreneur ou </a:t>
              </a:r>
            </a:p>
            <a:p>
              <a:r>
                <a:rPr lang="fr-FR" dirty="0"/>
                <a:t>Micro-entreprise</a:t>
              </a:r>
            </a:p>
          </p:txBody>
        </p:sp>
        <p:sp>
          <p:nvSpPr>
            <p:cNvPr id="16" name="ZoneTexte 15">
              <a:extLst>
                <a:ext uri="{FF2B5EF4-FFF2-40B4-BE49-F238E27FC236}">
                  <a16:creationId xmlns:a16="http://schemas.microsoft.com/office/drawing/2014/main" id="{ABAA9B40-215D-0EB1-C833-4EE2FC6CBD38}"/>
                </a:ext>
              </a:extLst>
            </p:cNvPr>
            <p:cNvSpPr txBox="1"/>
            <p:nvPr/>
          </p:nvSpPr>
          <p:spPr>
            <a:xfrm>
              <a:off x="5976052" y="3542047"/>
              <a:ext cx="1198984" cy="349968"/>
            </a:xfrm>
            <a:prstGeom prst="rect">
              <a:avLst/>
            </a:prstGeom>
            <a:noFill/>
          </p:spPr>
          <p:txBody>
            <a:bodyPr wrap="square" rtlCol="0">
              <a:spAutoFit/>
            </a:bodyPr>
            <a:lstStyle/>
            <a:p>
              <a:r>
                <a:rPr lang="fr-FR" dirty="0"/>
                <a:t>Salarié</a:t>
              </a:r>
            </a:p>
          </p:txBody>
        </p:sp>
        <p:sp>
          <p:nvSpPr>
            <p:cNvPr id="17" name="Rectangle : coins arrondis 16">
              <a:extLst>
                <a:ext uri="{FF2B5EF4-FFF2-40B4-BE49-F238E27FC236}">
                  <a16:creationId xmlns:a16="http://schemas.microsoft.com/office/drawing/2014/main" id="{4F81386A-7A2B-39BB-C26A-6F16E0E46D9B}"/>
                </a:ext>
              </a:extLst>
            </p:cNvPr>
            <p:cNvSpPr/>
            <p:nvPr/>
          </p:nvSpPr>
          <p:spPr bwMode="auto">
            <a:xfrm>
              <a:off x="2123728" y="1196752"/>
              <a:ext cx="6480720" cy="3600400"/>
            </a:xfrm>
            <a:prstGeom prst="round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fr-FR" sz="1800" b="0" i="0" u="none" strike="noStrike" cap="none" normalizeH="0" baseline="0">
                <a:ln>
                  <a:noFill/>
                </a:ln>
                <a:effectLst/>
                <a:latin typeface="Arial" panose="020B0604020202020204" pitchFamily="34" charset="0"/>
                <a:ea typeface="Microsoft YaHei" panose="020B0503020204020204" pitchFamily="34" charset="-122"/>
              </a:endParaRPr>
            </a:p>
          </p:txBody>
        </p:sp>
      </p:grpSp>
      <p:sp>
        <p:nvSpPr>
          <p:cNvPr id="19" name="ZoneTexte 18">
            <a:extLst>
              <a:ext uri="{FF2B5EF4-FFF2-40B4-BE49-F238E27FC236}">
                <a16:creationId xmlns:a16="http://schemas.microsoft.com/office/drawing/2014/main" id="{36D5C3B1-A1E4-B309-9B91-1FAE6C3EB84D}"/>
              </a:ext>
            </a:extLst>
          </p:cNvPr>
          <p:cNvSpPr txBox="1"/>
          <p:nvPr/>
        </p:nvSpPr>
        <p:spPr>
          <a:xfrm>
            <a:off x="2076980" y="3849699"/>
            <a:ext cx="6768579" cy="2949525"/>
          </a:xfrm>
          <a:prstGeom prst="rect">
            <a:avLst/>
          </a:prstGeom>
          <a:noFill/>
        </p:spPr>
        <p:txBody>
          <a:bodyPr wrap="square" rtlCol="0">
            <a:spAutoFit/>
          </a:bodyPr>
          <a:lstStyle/>
          <a:p>
            <a:pPr algn="ctr">
              <a:lnSpc>
                <a:spcPct val="150000"/>
              </a:lnSpc>
            </a:pPr>
            <a:r>
              <a:rPr lang="fr-FR" dirty="0"/>
              <a:t>Responsable hiérarchique </a:t>
            </a:r>
            <a:r>
              <a:rPr lang="fr-FR" b="1" dirty="0"/>
              <a:t>vs</a:t>
            </a:r>
            <a:r>
              <a:rPr lang="fr-FR" dirty="0"/>
              <a:t> Client</a:t>
            </a:r>
          </a:p>
          <a:p>
            <a:pPr algn="ctr">
              <a:lnSpc>
                <a:spcPct val="150000"/>
              </a:lnSpc>
            </a:pPr>
            <a:r>
              <a:rPr lang="fr-FR" dirty="0"/>
              <a:t>Employeur </a:t>
            </a:r>
            <a:r>
              <a:rPr lang="fr-FR" b="1" dirty="0"/>
              <a:t>vs</a:t>
            </a:r>
            <a:r>
              <a:rPr lang="fr-FR" dirty="0"/>
              <a:t> Prestataire/Sous-Traitant</a:t>
            </a:r>
          </a:p>
          <a:p>
            <a:pPr algn="ctr">
              <a:lnSpc>
                <a:spcPct val="150000"/>
              </a:lnSpc>
            </a:pPr>
            <a:r>
              <a:rPr lang="fr-FR" dirty="0"/>
              <a:t>Fiche de Poste/CCN </a:t>
            </a:r>
            <a:r>
              <a:rPr lang="fr-FR" b="1" dirty="0"/>
              <a:t>vs</a:t>
            </a:r>
            <a:r>
              <a:rPr lang="fr-FR" dirty="0"/>
              <a:t> CCTP/CCAG/Expression des Besoins</a:t>
            </a:r>
          </a:p>
          <a:p>
            <a:pPr algn="ctr">
              <a:lnSpc>
                <a:spcPct val="150000"/>
              </a:lnSpc>
            </a:pPr>
            <a:r>
              <a:rPr lang="fr-FR" dirty="0"/>
              <a:t>Contrat de travail </a:t>
            </a:r>
            <a:r>
              <a:rPr lang="fr-FR" b="1" dirty="0"/>
              <a:t>vs</a:t>
            </a:r>
            <a:r>
              <a:rPr lang="fr-FR" dirty="0"/>
              <a:t> Contrat Commercial</a:t>
            </a:r>
          </a:p>
          <a:p>
            <a:pPr algn="ctr">
              <a:lnSpc>
                <a:spcPct val="150000"/>
              </a:lnSpc>
            </a:pPr>
            <a:r>
              <a:rPr lang="fr-FR" dirty="0"/>
              <a:t>Code du Travail </a:t>
            </a:r>
            <a:r>
              <a:rPr lang="fr-FR" b="1" dirty="0"/>
              <a:t>vs</a:t>
            </a:r>
            <a:r>
              <a:rPr lang="fr-FR" dirty="0"/>
              <a:t> Code du Commerce</a:t>
            </a:r>
          </a:p>
          <a:p>
            <a:pPr algn="ctr">
              <a:lnSpc>
                <a:spcPct val="150000"/>
              </a:lnSpc>
            </a:pPr>
            <a:r>
              <a:rPr lang="fr-FR" dirty="0"/>
              <a:t>Charges Salariales </a:t>
            </a:r>
            <a:r>
              <a:rPr lang="fr-FR" b="1" dirty="0"/>
              <a:t>vs</a:t>
            </a:r>
            <a:r>
              <a:rPr lang="fr-FR" dirty="0"/>
              <a:t> Impôts sur les sociétés/Taxes</a:t>
            </a:r>
          </a:p>
          <a:p>
            <a:pPr algn="ctr">
              <a:lnSpc>
                <a:spcPct val="150000"/>
              </a:lnSpc>
            </a:pPr>
            <a:r>
              <a:rPr lang="fr-FR" dirty="0"/>
              <a:t>Etc.</a:t>
            </a:r>
          </a:p>
        </p:txBody>
      </p:sp>
    </p:spTree>
    <p:extLst>
      <p:ext uri="{BB962C8B-B14F-4D97-AF65-F5344CB8AC3E}">
        <p14:creationId xmlns:p14="http://schemas.microsoft.com/office/powerpoint/2010/main" val="271092469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5B6C6C5-0203-FB31-81CA-683FEE5FD8D2}"/>
              </a:ext>
            </a:extLst>
          </p:cNvPr>
          <p:cNvSpPr>
            <a:spLocks noGrp="1"/>
          </p:cNvSpPr>
          <p:nvPr>
            <p:ph idx="1"/>
          </p:nvPr>
        </p:nvSpPr>
        <p:spPr>
          <a:xfrm>
            <a:off x="611188" y="1628775"/>
            <a:ext cx="7921252" cy="4462463"/>
          </a:xfrm>
        </p:spPr>
        <p:txBody>
          <a:bodyPr/>
          <a:lstStyle/>
          <a:p>
            <a:r>
              <a:rPr lang="fr-FR" b="1" dirty="0"/>
              <a:t>Avant-Propos</a:t>
            </a:r>
            <a:r>
              <a:rPr lang="fr-FR" dirty="0"/>
              <a:t> : </a:t>
            </a:r>
          </a:p>
          <a:p>
            <a:r>
              <a:rPr lang="fr-FR" dirty="0"/>
              <a:t>Quelque-soit le statut de l’exécutant, il faut au préalable une bonne définition du contour de la « </a:t>
            </a:r>
            <a:r>
              <a:rPr lang="fr-FR" dirty="0">
                <a:solidFill>
                  <a:srgbClr val="FFFF00"/>
                </a:solidFill>
              </a:rPr>
              <a:t>Tâche à réaliser </a:t>
            </a:r>
            <a:r>
              <a:rPr lang="fr-FR" dirty="0">
                <a:solidFill>
                  <a:schemeClr val="bg1"/>
                </a:solidFill>
              </a:rPr>
              <a:t>»</a:t>
            </a:r>
            <a:r>
              <a:rPr lang="fr-FR" dirty="0"/>
              <a:t> .</a:t>
            </a:r>
          </a:p>
          <a:p>
            <a:endParaRPr lang="fr-FR" dirty="0"/>
          </a:p>
          <a:p>
            <a:r>
              <a:rPr lang="fr-FR" dirty="0"/>
              <a:t>Et notamment comment </a:t>
            </a:r>
            <a:r>
              <a:rPr lang="fr-FR" u="sng" dirty="0"/>
              <a:t>j’apprécie sa bonne réalisation</a:t>
            </a:r>
            <a:r>
              <a:rPr lang="fr-FR" dirty="0"/>
              <a:t>, 1</a:t>
            </a:r>
            <a:r>
              <a:rPr lang="fr-FR" baseline="30000" dirty="0"/>
              <a:t>ière</a:t>
            </a:r>
            <a:r>
              <a:rPr lang="fr-FR" dirty="0"/>
              <a:t> source de conflit entre le donneur d’ordre et l’exécutant</a:t>
            </a:r>
          </a:p>
        </p:txBody>
      </p:sp>
    </p:spTree>
    <p:extLst>
      <p:ext uri="{BB962C8B-B14F-4D97-AF65-F5344CB8AC3E}">
        <p14:creationId xmlns:p14="http://schemas.microsoft.com/office/powerpoint/2010/main" val="4199831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9798D41A-4478-49C2-8E05-939631D20833}"/>
              </a:ext>
            </a:extLst>
          </p:cNvPr>
          <p:cNvSpPr>
            <a:spLocks noGrp="1" noChangeArrowheads="1"/>
          </p:cNvSpPr>
          <p:nvPr>
            <p:ph type="title"/>
          </p:nvPr>
        </p:nvSpPr>
        <p:spPr>
          <a:xfrm>
            <a:off x="1908175" y="117475"/>
            <a:ext cx="7056438" cy="575221"/>
          </a:xfrm>
          <a:ln/>
        </p:spPr>
        <p:txBody>
          <a:bodyPr/>
          <a:lstStyle/>
          <a:p>
            <a:pPr marL="1587" marR="0" lvl="0" indent="0" algn="l" defTabSz="449263" rtl="0" eaLnBrk="1" fontAlgn="base" latinLnBrk="0" hangingPunct="1">
              <a:lnSpc>
                <a:spcPct val="90000"/>
              </a:lnSpc>
              <a:spcBef>
                <a:spcPts val="563"/>
              </a:spcBef>
              <a:spcAft>
                <a:spcPct val="0"/>
              </a:spcAft>
              <a:buClr>
                <a:srgbClr val="FFFFFF"/>
              </a:buClr>
              <a:buSzPct val="45000"/>
              <a:buFont typeface="Times New Roman" panose="02020603050405020304" pitchFamily="18" charset="0"/>
              <a:buNone/>
              <a:tabLst/>
              <a:defRPr/>
            </a:pPr>
            <a:r>
              <a:rPr lang="fr-FR" altLang="fr-FR" b="1" dirty="0">
                <a:solidFill>
                  <a:schemeClr val="tx1"/>
                </a:solidFill>
              </a:rPr>
              <a:t>Salarié vs Auto-Entrepreneur</a:t>
            </a:r>
            <a:br>
              <a:rPr lang="fr-FR" altLang="fr-FR" b="1" dirty="0">
                <a:solidFill>
                  <a:srgbClr val="FFFFFF"/>
                </a:solidFill>
              </a:rPr>
            </a:br>
            <a:r>
              <a:rPr lang="ru-RU" altLang="fr-FR" b="1" dirty="0">
                <a:solidFill>
                  <a:srgbClr val="FFFFFF"/>
                </a:solidFill>
              </a:rPr>
              <a:t>rint Slide Master</a:t>
            </a:r>
          </a:p>
        </p:txBody>
      </p:sp>
      <p:sp>
        <p:nvSpPr>
          <p:cNvPr id="3" name="ZoneTexte 2">
            <a:extLst>
              <a:ext uri="{FF2B5EF4-FFF2-40B4-BE49-F238E27FC236}">
                <a16:creationId xmlns:a16="http://schemas.microsoft.com/office/drawing/2014/main" id="{FC9DA9A3-FBD7-CC4E-3EFF-0B2F0CD0B9F2}"/>
              </a:ext>
            </a:extLst>
          </p:cNvPr>
          <p:cNvSpPr txBox="1"/>
          <p:nvPr/>
        </p:nvSpPr>
        <p:spPr>
          <a:xfrm>
            <a:off x="1908174" y="566659"/>
            <a:ext cx="7035345" cy="646331"/>
          </a:xfrm>
          <a:prstGeom prst="rect">
            <a:avLst/>
          </a:prstGeom>
          <a:noFill/>
        </p:spPr>
        <p:txBody>
          <a:bodyPr wrap="square" rtlCol="0">
            <a:spAutoFit/>
          </a:bodyPr>
          <a:lstStyle/>
          <a:p>
            <a:pPr>
              <a:lnSpc>
                <a:spcPct val="100000"/>
              </a:lnSpc>
            </a:pPr>
            <a:r>
              <a:rPr lang="fr-FR" dirty="0"/>
              <a:t>C’est d’abord, ou c’est aussi, une autre posture du donneur d’ordre (donneur d’ouvrage): </a:t>
            </a:r>
            <a:r>
              <a:rPr lang="fr-FR" dirty="0">
                <a:highlight>
                  <a:srgbClr val="FF0000"/>
                </a:highlight>
              </a:rPr>
              <a:t>Employeur vs Acheteur/Consommateur</a:t>
            </a:r>
          </a:p>
        </p:txBody>
      </p:sp>
      <p:graphicFrame>
        <p:nvGraphicFramePr>
          <p:cNvPr id="4" name="Diagramme 3">
            <a:extLst>
              <a:ext uri="{FF2B5EF4-FFF2-40B4-BE49-F238E27FC236}">
                <a16:creationId xmlns:a16="http://schemas.microsoft.com/office/drawing/2014/main" id="{26DE646A-E0E4-137A-4828-3F26948EC6C9}"/>
              </a:ext>
            </a:extLst>
          </p:cNvPr>
          <p:cNvGraphicFramePr/>
          <p:nvPr>
            <p:extLst>
              <p:ext uri="{D42A27DB-BD31-4B8C-83A1-F6EECF244321}">
                <p14:modId xmlns:p14="http://schemas.microsoft.com/office/powerpoint/2010/main" val="4239439617"/>
              </p:ext>
            </p:extLst>
          </p:nvPr>
        </p:nvGraphicFramePr>
        <p:xfrm>
          <a:off x="350904" y="999277"/>
          <a:ext cx="8592616" cy="62568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4064110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251520" y="2505075"/>
            <a:ext cx="4247455" cy="3684588"/>
          </a:xfrm>
        </p:spPr>
        <p:txBody>
          <a:bodyPr/>
          <a:lstStyle/>
          <a:p>
            <a:r>
              <a:rPr lang="fr-FR" sz="2400" dirty="0"/>
              <a:t>Le salarié a un lien de subordination vis-à-vis de son employeur. Il doit respecter les consignes que ce dernier lui impose.</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p:txBody>
          <a:bodyPr/>
          <a:lstStyle/>
          <a:p>
            <a:r>
              <a:rPr lang="fr-FR" dirty="0"/>
              <a:t>Auto-Entrepreneur</a:t>
            </a:r>
          </a:p>
        </p:txBody>
      </p:sp>
      <p:sp>
        <p:nvSpPr>
          <p:cNvPr id="6" name="Espace réservé du contenu 5">
            <a:extLst>
              <a:ext uri="{FF2B5EF4-FFF2-40B4-BE49-F238E27FC236}">
                <a16:creationId xmlns:a16="http://schemas.microsoft.com/office/drawing/2014/main" id="{EDBE6C97-BD9A-0026-D65E-79AA534E477B}"/>
              </a:ext>
            </a:extLst>
          </p:cNvPr>
          <p:cNvSpPr>
            <a:spLocks noGrp="1"/>
          </p:cNvSpPr>
          <p:nvPr>
            <p:ph sz="quarter" idx="4"/>
          </p:nvPr>
        </p:nvSpPr>
        <p:spPr>
          <a:xfrm>
            <a:off x="4629150" y="2505075"/>
            <a:ext cx="4263330" cy="3684588"/>
          </a:xfrm>
        </p:spPr>
        <p:txBody>
          <a:bodyPr/>
          <a:lstStyle/>
          <a:p>
            <a:r>
              <a:rPr lang="fr-FR" sz="2400" dirty="0"/>
              <a:t>Le micro-entrepreneur est un travailleur indépendant. Il est libre d'organiser son travail comme il l'entend. </a:t>
            </a:r>
          </a:p>
          <a:p>
            <a:r>
              <a:rPr lang="fr-FR" sz="2400" dirty="0"/>
              <a:t>En contrepartie, il est responsable juridiquement de ses actes professionnels. </a:t>
            </a:r>
          </a:p>
        </p:txBody>
      </p:sp>
      <p:cxnSp>
        <p:nvCxnSpPr>
          <p:cNvPr id="7" name="Connecteur droit 6">
            <a:extLst>
              <a:ext uri="{FF2B5EF4-FFF2-40B4-BE49-F238E27FC236}">
                <a16:creationId xmlns:a16="http://schemas.microsoft.com/office/drawing/2014/main" id="{E34BBFB7-2536-B16C-2CD1-9F9914799DA7}"/>
              </a:ext>
            </a:extLst>
          </p:cNvPr>
          <p:cNvCxnSpPr/>
          <p:nvPr/>
        </p:nvCxnSpPr>
        <p:spPr bwMode="auto">
          <a:xfrm>
            <a:off x="4498975" y="1844824"/>
            <a:ext cx="0" cy="4536504"/>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581178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4716016" y="2696740"/>
            <a:ext cx="4247454" cy="3684588"/>
          </a:xfrm>
        </p:spPr>
        <p:txBody>
          <a:bodyPr/>
          <a:lstStyle/>
          <a:p>
            <a:r>
              <a:rPr lang="fr-FR" sz="2400" dirty="0"/>
              <a:t>Le micro-entrepreneur est responsable juridiquement de ses actes, il lui est donc vivement conseillé de contracter auprès d'une compagnie d'assurance, une garantie qui couvrira les risques liés à son activité professionnelle. </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p:txBody>
          <a:bodyPr/>
          <a:lstStyle/>
          <a:p>
            <a:r>
              <a:rPr lang="fr-FR" dirty="0"/>
              <a:t>Auto-Entrepreneur</a:t>
            </a:r>
          </a:p>
        </p:txBody>
      </p:sp>
      <p:cxnSp>
        <p:nvCxnSpPr>
          <p:cNvPr id="7" name="Connecteur droit 6">
            <a:extLst>
              <a:ext uri="{FF2B5EF4-FFF2-40B4-BE49-F238E27FC236}">
                <a16:creationId xmlns:a16="http://schemas.microsoft.com/office/drawing/2014/main" id="{0044CB11-9FE3-685D-C45B-5F44E5DA0C8F}"/>
              </a:ext>
            </a:extLst>
          </p:cNvPr>
          <p:cNvCxnSpPr/>
          <p:nvPr/>
        </p:nvCxnSpPr>
        <p:spPr bwMode="auto">
          <a:xfrm>
            <a:off x="4498975" y="1844824"/>
            <a:ext cx="0" cy="4536504"/>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sp>
        <p:nvSpPr>
          <p:cNvPr id="11" name="ZoneTexte 10">
            <a:extLst>
              <a:ext uri="{FF2B5EF4-FFF2-40B4-BE49-F238E27FC236}">
                <a16:creationId xmlns:a16="http://schemas.microsoft.com/office/drawing/2014/main" id="{5E909C06-7995-BB3B-91B3-66F235AE1300}"/>
              </a:ext>
            </a:extLst>
          </p:cNvPr>
          <p:cNvSpPr txBox="1"/>
          <p:nvPr/>
        </p:nvSpPr>
        <p:spPr>
          <a:xfrm>
            <a:off x="278606" y="2738747"/>
            <a:ext cx="3868734" cy="3183757"/>
          </a:xfrm>
          <a:prstGeom prst="rect">
            <a:avLst/>
          </a:prstGeom>
          <a:noFill/>
        </p:spPr>
        <p:txBody>
          <a:bodyPr wrap="square">
            <a:spAutoFit/>
          </a:bodyPr>
          <a:lstStyle/>
          <a:p>
            <a:r>
              <a:rPr lang="fr-FR" sz="2400" dirty="0">
                <a:solidFill>
                  <a:srgbClr val="FFFFFF"/>
                </a:solidFill>
                <a:latin typeface="+mn-lt"/>
                <a:ea typeface="+mn-ea"/>
              </a:rPr>
              <a:t>En cas de faute du salarié, c'est la responsabilité de son employeur qui est engagée. C'est donc à l'employeur de souscrire une assurance qui garantira les risques liés à son activité professionnelle.</a:t>
            </a:r>
          </a:p>
        </p:txBody>
      </p:sp>
    </p:spTree>
    <p:extLst>
      <p:ext uri="{BB962C8B-B14F-4D97-AF65-F5344CB8AC3E}">
        <p14:creationId xmlns:p14="http://schemas.microsoft.com/office/powerpoint/2010/main" val="1632324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5388C-3443-C38D-A97D-8FD106CCAD4B}"/>
              </a:ext>
            </a:extLst>
          </p:cNvPr>
          <p:cNvSpPr>
            <a:spLocks noGrp="1"/>
          </p:cNvSpPr>
          <p:nvPr>
            <p:ph type="title"/>
          </p:nvPr>
        </p:nvSpPr>
        <p:spPr>
          <a:xfrm>
            <a:off x="611188" y="404664"/>
            <a:ext cx="6046788" cy="506413"/>
          </a:xfrm>
        </p:spPr>
        <p:txBody>
          <a:bodyPr/>
          <a:lstStyle/>
          <a:p>
            <a:r>
              <a:rPr lang="fr-FR" sz="4400" b="1" dirty="0">
                <a:solidFill>
                  <a:schemeClr val="bg1"/>
                </a:solidFill>
              </a:rPr>
              <a:t>Attention</a:t>
            </a:r>
          </a:p>
        </p:txBody>
      </p:sp>
      <p:sp>
        <p:nvSpPr>
          <p:cNvPr id="3" name="Espace réservé du contenu 2">
            <a:extLst>
              <a:ext uri="{FF2B5EF4-FFF2-40B4-BE49-F238E27FC236}">
                <a16:creationId xmlns:a16="http://schemas.microsoft.com/office/drawing/2014/main" id="{23A69243-2687-E4D7-C96B-4EC42F4DF08B}"/>
              </a:ext>
            </a:extLst>
          </p:cNvPr>
          <p:cNvSpPr>
            <a:spLocks noGrp="1"/>
          </p:cNvSpPr>
          <p:nvPr>
            <p:ph idx="1"/>
          </p:nvPr>
        </p:nvSpPr>
        <p:spPr>
          <a:xfrm>
            <a:off x="2051720" y="1772816"/>
            <a:ext cx="6550025" cy="4462463"/>
          </a:xfrm>
        </p:spPr>
        <p:txBody>
          <a:bodyPr/>
          <a:lstStyle/>
          <a:p>
            <a:r>
              <a:rPr lang="fr-FR" dirty="0"/>
              <a:t>Réclamer une attestation d’assurance Responsabilité Civile Professionnelle couvrant les risques en lien avec l’activité de l’Auto-Entrepreneur </a:t>
            </a:r>
          </a:p>
          <a:p>
            <a:endParaRPr lang="fr-FR" dirty="0"/>
          </a:p>
          <a:p>
            <a:r>
              <a:rPr lang="fr-FR" sz="2400" i="1" dirty="0"/>
              <a:t>La RC Pro d’un peintre n’est pas identique en matière de garantie et d’exclusion qu’une RC Pro d’un maitre-nageur ou d’un professeur de violon.</a:t>
            </a:r>
          </a:p>
        </p:txBody>
      </p:sp>
      <p:pic>
        <p:nvPicPr>
          <p:cNvPr id="4" name="Image 3">
            <a:extLst>
              <a:ext uri="{FF2B5EF4-FFF2-40B4-BE49-F238E27FC236}">
                <a16:creationId xmlns:a16="http://schemas.microsoft.com/office/drawing/2014/main" id="{04D934DF-23BD-A899-F4BC-C11D6D69FA68}"/>
              </a:ext>
            </a:extLst>
          </p:cNvPr>
          <p:cNvPicPr>
            <a:picLocks noChangeAspect="1"/>
          </p:cNvPicPr>
          <p:nvPr/>
        </p:nvPicPr>
        <p:blipFill>
          <a:blip r:embed="rId2"/>
          <a:stretch>
            <a:fillRect/>
          </a:stretch>
        </p:blipFill>
        <p:spPr>
          <a:xfrm>
            <a:off x="323528" y="3356992"/>
            <a:ext cx="1307486" cy="1150281"/>
          </a:xfrm>
          <a:prstGeom prst="rect">
            <a:avLst/>
          </a:prstGeom>
        </p:spPr>
      </p:pic>
    </p:spTree>
    <p:extLst>
      <p:ext uri="{BB962C8B-B14F-4D97-AF65-F5344CB8AC3E}">
        <p14:creationId xmlns:p14="http://schemas.microsoft.com/office/powerpoint/2010/main" val="702743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235646" y="2505075"/>
            <a:ext cx="4263330" cy="3684588"/>
          </a:xfrm>
        </p:spPr>
        <p:txBody>
          <a:bodyPr/>
          <a:lstStyle/>
          <a:p>
            <a:r>
              <a:rPr lang="fr-FR" sz="1800" dirty="0"/>
              <a:t>Un salarié signe un contrat de travail avec son employeur. Ce dernier est chargé de procéder aux différentes formalités d'embauche : demande d'affiliation au régime d'assurance chômage, demande de visite médicale d'embauche, immatriculation auprès d'une caisse de retraite complémentaire, tenue d'un registre du personnel, etc. </a:t>
            </a:r>
          </a:p>
          <a:p>
            <a:r>
              <a:rPr lang="fr-FR" sz="1800" dirty="0"/>
              <a:t>C'est également l'employeur, en sa qualité de chef d'entreprise, qui doit procéder aux différentes formalités qui permettent à son entreprise d'exercer son activité.</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p:txBody>
          <a:bodyPr/>
          <a:lstStyle/>
          <a:p>
            <a:r>
              <a:rPr lang="fr-FR" dirty="0"/>
              <a:t>Auto-Entrepreneur</a:t>
            </a:r>
          </a:p>
        </p:txBody>
      </p:sp>
      <p:sp>
        <p:nvSpPr>
          <p:cNvPr id="6" name="Espace réservé du contenu 5">
            <a:extLst>
              <a:ext uri="{FF2B5EF4-FFF2-40B4-BE49-F238E27FC236}">
                <a16:creationId xmlns:a16="http://schemas.microsoft.com/office/drawing/2014/main" id="{EDBE6C97-BD9A-0026-D65E-79AA534E477B}"/>
              </a:ext>
            </a:extLst>
          </p:cNvPr>
          <p:cNvSpPr>
            <a:spLocks noGrp="1"/>
          </p:cNvSpPr>
          <p:nvPr>
            <p:ph sz="quarter" idx="4"/>
          </p:nvPr>
        </p:nvSpPr>
        <p:spPr>
          <a:xfrm>
            <a:off x="4629150" y="2505075"/>
            <a:ext cx="4263330" cy="3684588"/>
          </a:xfrm>
        </p:spPr>
        <p:txBody>
          <a:bodyPr/>
          <a:lstStyle/>
          <a:p>
            <a:r>
              <a:rPr lang="fr-FR" sz="1800" dirty="0"/>
              <a:t>Pour pouvoir exercer son activité, un micro-entrepreneur doit être inscrit au registre national des entreprises (RNE) tenu par l'Insee, au répertoire des métiers (s'il exerce une activité artisanale) ou au registre du commerce et des sociétés (s'il exerce une activité commerciale) et obtenir un numéro </a:t>
            </a:r>
            <a:r>
              <a:rPr lang="fr-FR" sz="1800" dirty="0" err="1"/>
              <a:t>Siren</a:t>
            </a:r>
            <a:r>
              <a:rPr lang="fr-FR" sz="1800" dirty="0"/>
              <a:t>. </a:t>
            </a:r>
          </a:p>
          <a:p>
            <a:r>
              <a:rPr lang="fr-FR" sz="1800" dirty="0"/>
              <a:t>Pour ce faire, il doit déclarer son activité soit directement depuis www.lautoentrepreneur.fr soit auprès d'un centre de formalités des entreprises (CFE). </a:t>
            </a:r>
          </a:p>
        </p:txBody>
      </p:sp>
      <p:cxnSp>
        <p:nvCxnSpPr>
          <p:cNvPr id="8" name="Connecteur droit 7">
            <a:extLst>
              <a:ext uri="{FF2B5EF4-FFF2-40B4-BE49-F238E27FC236}">
                <a16:creationId xmlns:a16="http://schemas.microsoft.com/office/drawing/2014/main" id="{9EA4F963-FDC3-E850-4C08-874B686458C3}"/>
              </a:ext>
            </a:extLst>
          </p:cNvPr>
          <p:cNvCxnSpPr/>
          <p:nvPr/>
        </p:nvCxnSpPr>
        <p:spPr bwMode="auto">
          <a:xfrm>
            <a:off x="4498975" y="1844824"/>
            <a:ext cx="0" cy="4536504"/>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153619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5388C-3443-C38D-A97D-8FD106CCAD4B}"/>
              </a:ext>
            </a:extLst>
          </p:cNvPr>
          <p:cNvSpPr>
            <a:spLocks noGrp="1"/>
          </p:cNvSpPr>
          <p:nvPr>
            <p:ph type="title"/>
          </p:nvPr>
        </p:nvSpPr>
        <p:spPr>
          <a:xfrm>
            <a:off x="611188" y="404664"/>
            <a:ext cx="6046788" cy="506413"/>
          </a:xfrm>
        </p:spPr>
        <p:txBody>
          <a:bodyPr/>
          <a:lstStyle/>
          <a:p>
            <a:r>
              <a:rPr lang="fr-FR" sz="4400" b="1" dirty="0">
                <a:solidFill>
                  <a:schemeClr val="bg1"/>
                </a:solidFill>
              </a:rPr>
              <a:t>Attention</a:t>
            </a:r>
          </a:p>
        </p:txBody>
      </p:sp>
      <p:sp>
        <p:nvSpPr>
          <p:cNvPr id="3" name="Espace réservé du contenu 2">
            <a:extLst>
              <a:ext uri="{FF2B5EF4-FFF2-40B4-BE49-F238E27FC236}">
                <a16:creationId xmlns:a16="http://schemas.microsoft.com/office/drawing/2014/main" id="{23A69243-2687-E4D7-C96B-4EC42F4DF08B}"/>
              </a:ext>
            </a:extLst>
          </p:cNvPr>
          <p:cNvSpPr>
            <a:spLocks noGrp="1"/>
          </p:cNvSpPr>
          <p:nvPr>
            <p:ph idx="1"/>
          </p:nvPr>
        </p:nvSpPr>
        <p:spPr>
          <a:xfrm>
            <a:off x="1979712" y="1772816"/>
            <a:ext cx="6840760" cy="4462463"/>
          </a:xfrm>
        </p:spPr>
        <p:txBody>
          <a:bodyPr/>
          <a:lstStyle/>
          <a:p>
            <a:r>
              <a:rPr lang="fr-FR" sz="2400" dirty="0"/>
              <a:t>Dans le cadre d’un contrat d’au moins 5000 €, le donneur d’ordre doit s’assurer, tous les six mois et jusqu’à la fin du contrat, que son prestataire s’acquitte de ses obligations déclaratives (fourniture des déclarations d’activité et d’emploi salarié) et du paiement des cotisations et contributions sociales.</a:t>
            </a:r>
          </a:p>
          <a:p>
            <a:r>
              <a:rPr lang="fr-FR" sz="2400" dirty="0"/>
              <a:t>L’URSSAF fournit des attestations de paiement des charges aux auto-entrepreneurs sur demandes.</a:t>
            </a:r>
          </a:p>
          <a:p>
            <a:r>
              <a:rPr lang="fr-FR" sz="2400" i="1" dirty="0"/>
              <a:t>Cette obligation est renforcée dans le cas de marchés publics ou d’argent public plus généralement.</a:t>
            </a:r>
          </a:p>
        </p:txBody>
      </p:sp>
      <p:pic>
        <p:nvPicPr>
          <p:cNvPr id="4" name="Image 3">
            <a:extLst>
              <a:ext uri="{FF2B5EF4-FFF2-40B4-BE49-F238E27FC236}">
                <a16:creationId xmlns:a16="http://schemas.microsoft.com/office/drawing/2014/main" id="{04D934DF-23BD-A899-F4BC-C11D6D69FA68}"/>
              </a:ext>
            </a:extLst>
          </p:cNvPr>
          <p:cNvPicPr>
            <a:picLocks noChangeAspect="1"/>
          </p:cNvPicPr>
          <p:nvPr/>
        </p:nvPicPr>
        <p:blipFill>
          <a:blip r:embed="rId2"/>
          <a:stretch>
            <a:fillRect/>
          </a:stretch>
        </p:blipFill>
        <p:spPr>
          <a:xfrm>
            <a:off x="323528" y="3356992"/>
            <a:ext cx="1307486" cy="1150281"/>
          </a:xfrm>
          <a:prstGeom prst="rect">
            <a:avLst/>
          </a:prstGeom>
        </p:spPr>
      </p:pic>
    </p:spTree>
    <p:extLst>
      <p:ext uri="{BB962C8B-B14F-4D97-AF65-F5344CB8AC3E}">
        <p14:creationId xmlns:p14="http://schemas.microsoft.com/office/powerpoint/2010/main" val="3297636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235646" y="2505075"/>
            <a:ext cx="4263330" cy="3684588"/>
          </a:xfrm>
        </p:spPr>
        <p:txBody>
          <a:bodyPr/>
          <a:lstStyle/>
          <a:p>
            <a:r>
              <a:rPr lang="fr-FR" sz="2000" dirty="0"/>
              <a:t>C'est de la responsabilité de l'employeur. </a:t>
            </a:r>
          </a:p>
          <a:p>
            <a:r>
              <a:rPr lang="fr-FR" sz="2000" dirty="0"/>
              <a:t>En sa qualité de chef d'entreprise, il doit respecter les obligations liées à sa profession, notamment en termes de qualification professionnelle exigée par la loi. </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p:txBody>
          <a:bodyPr/>
          <a:lstStyle/>
          <a:p>
            <a:r>
              <a:rPr lang="fr-FR" dirty="0"/>
              <a:t>Auto-Entrepreneur</a:t>
            </a:r>
          </a:p>
        </p:txBody>
      </p:sp>
      <p:sp>
        <p:nvSpPr>
          <p:cNvPr id="6" name="Espace réservé du contenu 5">
            <a:extLst>
              <a:ext uri="{FF2B5EF4-FFF2-40B4-BE49-F238E27FC236}">
                <a16:creationId xmlns:a16="http://schemas.microsoft.com/office/drawing/2014/main" id="{EDBE6C97-BD9A-0026-D65E-79AA534E477B}"/>
              </a:ext>
            </a:extLst>
          </p:cNvPr>
          <p:cNvSpPr>
            <a:spLocks noGrp="1"/>
          </p:cNvSpPr>
          <p:nvPr>
            <p:ph sz="quarter" idx="4"/>
          </p:nvPr>
        </p:nvSpPr>
        <p:spPr>
          <a:xfrm>
            <a:off x="4629150" y="2505075"/>
            <a:ext cx="4263330" cy="3684588"/>
          </a:xfrm>
        </p:spPr>
        <p:txBody>
          <a:bodyPr/>
          <a:lstStyle/>
          <a:p>
            <a:r>
              <a:rPr lang="fr-FR" sz="1800" dirty="0"/>
              <a:t>Quelle que soit son activité, le micro-entrepreneur doit respecter les obligations liées à sa profession, notamment en termes de qualification professionnelle exigée par la loi. </a:t>
            </a:r>
          </a:p>
          <a:p>
            <a:r>
              <a:rPr lang="fr-FR" sz="1800" dirty="0"/>
              <a:t>Aussi, pour pouvoir exercer certaines activités (coiffure, esthétique, bâtiment, professeur de sports, etc.) le micro-entrepreneur lui-même ou l'un de ses salariés (situation rare en pratique) doit posséder un diplôme ou une expérience professionnelle.</a:t>
            </a:r>
          </a:p>
        </p:txBody>
      </p:sp>
      <p:cxnSp>
        <p:nvCxnSpPr>
          <p:cNvPr id="8" name="Connecteur droit 7">
            <a:extLst>
              <a:ext uri="{FF2B5EF4-FFF2-40B4-BE49-F238E27FC236}">
                <a16:creationId xmlns:a16="http://schemas.microsoft.com/office/drawing/2014/main" id="{9EA4F963-FDC3-E850-4C08-874B686458C3}"/>
              </a:ext>
            </a:extLst>
          </p:cNvPr>
          <p:cNvCxnSpPr/>
          <p:nvPr/>
        </p:nvCxnSpPr>
        <p:spPr bwMode="auto">
          <a:xfrm>
            <a:off x="4498975" y="1844824"/>
            <a:ext cx="0" cy="4536504"/>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sp>
        <p:nvSpPr>
          <p:cNvPr id="9" name="ZoneTexte 8">
            <a:extLst>
              <a:ext uri="{FF2B5EF4-FFF2-40B4-BE49-F238E27FC236}">
                <a16:creationId xmlns:a16="http://schemas.microsoft.com/office/drawing/2014/main" id="{52621582-0640-3BE9-9063-379AAED2A653}"/>
              </a:ext>
            </a:extLst>
          </p:cNvPr>
          <p:cNvSpPr txBox="1"/>
          <p:nvPr/>
        </p:nvSpPr>
        <p:spPr>
          <a:xfrm>
            <a:off x="1391468" y="1517478"/>
            <a:ext cx="6590556" cy="435825"/>
          </a:xfrm>
          <a:prstGeom prst="rect">
            <a:avLst/>
          </a:prstGeom>
          <a:noFill/>
        </p:spPr>
        <p:txBody>
          <a:bodyPr wrap="square">
            <a:spAutoFit/>
          </a:bodyPr>
          <a:lstStyle/>
          <a:p>
            <a:r>
              <a:rPr lang="fr-FR" sz="2400" b="1" dirty="0">
                <a:solidFill>
                  <a:schemeClr val="bg1"/>
                </a:solidFill>
              </a:rPr>
              <a:t>Qualifications professionnelles requises</a:t>
            </a:r>
          </a:p>
        </p:txBody>
      </p:sp>
    </p:spTree>
    <p:extLst>
      <p:ext uri="{BB962C8B-B14F-4D97-AF65-F5344CB8AC3E}">
        <p14:creationId xmlns:p14="http://schemas.microsoft.com/office/powerpoint/2010/main" val="14344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5388C-3443-C38D-A97D-8FD106CCAD4B}"/>
              </a:ext>
            </a:extLst>
          </p:cNvPr>
          <p:cNvSpPr>
            <a:spLocks noGrp="1"/>
          </p:cNvSpPr>
          <p:nvPr>
            <p:ph type="title"/>
          </p:nvPr>
        </p:nvSpPr>
        <p:spPr>
          <a:xfrm>
            <a:off x="611188" y="404664"/>
            <a:ext cx="6046788" cy="506413"/>
          </a:xfrm>
        </p:spPr>
        <p:txBody>
          <a:bodyPr/>
          <a:lstStyle/>
          <a:p>
            <a:r>
              <a:rPr lang="fr-FR" sz="4400" b="1" dirty="0">
                <a:solidFill>
                  <a:schemeClr val="bg1"/>
                </a:solidFill>
              </a:rPr>
              <a:t>Attention</a:t>
            </a:r>
          </a:p>
        </p:txBody>
      </p:sp>
      <p:sp>
        <p:nvSpPr>
          <p:cNvPr id="3" name="Espace réservé du contenu 2">
            <a:extLst>
              <a:ext uri="{FF2B5EF4-FFF2-40B4-BE49-F238E27FC236}">
                <a16:creationId xmlns:a16="http://schemas.microsoft.com/office/drawing/2014/main" id="{23A69243-2687-E4D7-C96B-4EC42F4DF08B}"/>
              </a:ext>
            </a:extLst>
          </p:cNvPr>
          <p:cNvSpPr>
            <a:spLocks noGrp="1"/>
          </p:cNvSpPr>
          <p:nvPr>
            <p:ph idx="1"/>
          </p:nvPr>
        </p:nvSpPr>
        <p:spPr>
          <a:xfrm>
            <a:off x="1979712" y="1772816"/>
            <a:ext cx="6840760" cy="4462463"/>
          </a:xfrm>
        </p:spPr>
        <p:txBody>
          <a:bodyPr/>
          <a:lstStyle/>
          <a:p>
            <a:r>
              <a:rPr lang="fr-FR" sz="2400" i="1" dirty="0"/>
              <a:t>L’auto-entrepreneur ne peut être tenu comme responsable si il ne dispose pas des certifications nécessaires à l’exécution de la tache si cela n’a pas été expressément indiqué dans le contrat de service/prestation signé entre les parties.</a:t>
            </a:r>
          </a:p>
          <a:p>
            <a:r>
              <a:rPr lang="fr-FR" sz="2400" dirty="0"/>
              <a:t>Toute relation avec un auto-entrepreneur doit être basée sur 3 documents :</a:t>
            </a:r>
          </a:p>
          <a:p>
            <a:pPr marL="457200" indent="-457200">
              <a:buClr>
                <a:schemeClr val="bg1"/>
              </a:buClr>
              <a:buFont typeface="+mj-lt"/>
              <a:buAutoNum type="arabicPeriod"/>
            </a:pPr>
            <a:r>
              <a:rPr lang="fr-FR" sz="2400" dirty="0"/>
              <a:t>Une expression des besoins du Client</a:t>
            </a:r>
          </a:p>
          <a:p>
            <a:pPr marL="457200" indent="-457200">
              <a:buClr>
                <a:schemeClr val="bg1"/>
              </a:buClr>
              <a:buFont typeface="+mj-lt"/>
              <a:buAutoNum type="arabicPeriod"/>
            </a:pPr>
            <a:r>
              <a:rPr lang="fr-FR" sz="2400" dirty="0">
                <a:solidFill>
                  <a:schemeClr val="bg1"/>
                </a:solidFill>
              </a:rPr>
              <a:t>Une</a:t>
            </a:r>
            <a:r>
              <a:rPr lang="fr-FR" sz="2400" dirty="0"/>
              <a:t> offre commerciale du Prestataire</a:t>
            </a:r>
          </a:p>
          <a:p>
            <a:pPr marL="457200" indent="-457200">
              <a:buClr>
                <a:schemeClr val="bg1"/>
              </a:buClr>
              <a:buFont typeface="+mj-lt"/>
              <a:buAutoNum type="arabicPeriod"/>
            </a:pPr>
            <a:r>
              <a:rPr lang="fr-FR" sz="2400" dirty="0"/>
              <a:t>Un contrat de prestation</a:t>
            </a:r>
          </a:p>
        </p:txBody>
      </p:sp>
      <p:pic>
        <p:nvPicPr>
          <p:cNvPr id="4" name="Image 3">
            <a:extLst>
              <a:ext uri="{FF2B5EF4-FFF2-40B4-BE49-F238E27FC236}">
                <a16:creationId xmlns:a16="http://schemas.microsoft.com/office/drawing/2014/main" id="{04D934DF-23BD-A899-F4BC-C11D6D69FA68}"/>
              </a:ext>
            </a:extLst>
          </p:cNvPr>
          <p:cNvPicPr>
            <a:picLocks noChangeAspect="1"/>
          </p:cNvPicPr>
          <p:nvPr/>
        </p:nvPicPr>
        <p:blipFill>
          <a:blip r:embed="rId2"/>
          <a:stretch>
            <a:fillRect/>
          </a:stretch>
        </p:blipFill>
        <p:spPr>
          <a:xfrm>
            <a:off x="323528" y="3356992"/>
            <a:ext cx="1307486" cy="1150281"/>
          </a:xfrm>
          <a:prstGeom prst="rect">
            <a:avLst/>
          </a:prstGeom>
        </p:spPr>
      </p:pic>
    </p:spTree>
    <p:extLst>
      <p:ext uri="{BB962C8B-B14F-4D97-AF65-F5344CB8AC3E}">
        <p14:creationId xmlns:p14="http://schemas.microsoft.com/office/powerpoint/2010/main" val="4098024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235646" y="2505075"/>
            <a:ext cx="4263330" cy="3684588"/>
          </a:xfrm>
        </p:spPr>
        <p:txBody>
          <a:bodyPr/>
          <a:lstStyle/>
          <a:p>
            <a:r>
              <a:rPr lang="fr-FR" sz="1800" dirty="0"/>
              <a:t>Le salarié est affilié au régime général des salariés (CPAM, MSA) pour sa couverture Maladie et Retraite obligatoire et à Pôle Emploi au titre du risque chômage</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p:txBody>
          <a:bodyPr/>
          <a:lstStyle/>
          <a:p>
            <a:r>
              <a:rPr lang="fr-FR" dirty="0"/>
              <a:t>Auto-Entrepreneur</a:t>
            </a:r>
          </a:p>
        </p:txBody>
      </p:sp>
      <p:sp>
        <p:nvSpPr>
          <p:cNvPr id="6" name="Espace réservé du contenu 5">
            <a:extLst>
              <a:ext uri="{FF2B5EF4-FFF2-40B4-BE49-F238E27FC236}">
                <a16:creationId xmlns:a16="http://schemas.microsoft.com/office/drawing/2014/main" id="{EDBE6C97-BD9A-0026-D65E-79AA534E477B}"/>
              </a:ext>
            </a:extLst>
          </p:cNvPr>
          <p:cNvSpPr>
            <a:spLocks noGrp="1"/>
          </p:cNvSpPr>
          <p:nvPr>
            <p:ph sz="quarter" idx="4"/>
          </p:nvPr>
        </p:nvSpPr>
        <p:spPr>
          <a:xfrm>
            <a:off x="4629150" y="2505075"/>
            <a:ext cx="4335338" cy="3684588"/>
          </a:xfrm>
        </p:spPr>
        <p:txBody>
          <a:bodyPr/>
          <a:lstStyle/>
          <a:p>
            <a:r>
              <a:rPr lang="fr-FR" sz="1800" dirty="0"/>
              <a:t>Le micro-entrepreneur est affilié au Régime général des indépendants.</a:t>
            </a:r>
          </a:p>
          <a:p>
            <a:r>
              <a:rPr lang="fr-FR" sz="1800" dirty="0"/>
              <a:t>Il bénéficie d'une couverture Maladie similaire à celle des salariés (sauf indemnités journalières et accidents du travail).</a:t>
            </a:r>
          </a:p>
          <a:p>
            <a:r>
              <a:rPr lang="fr-FR" sz="1800" dirty="0"/>
              <a:t>Ses droits à la retraite dépendent du chiffre d'affaires déclaré et la validation de trimestres de retraite est conditionnée à la réalisation d'un chiffre d'affaires annuel minimum.</a:t>
            </a:r>
          </a:p>
          <a:p>
            <a:r>
              <a:rPr lang="fr-FR" sz="1800" dirty="0"/>
              <a:t>Par contre, il ne cotise pas et, de ce fait, ne se crée pas de droit à une protection chômage. </a:t>
            </a:r>
          </a:p>
        </p:txBody>
      </p:sp>
      <p:cxnSp>
        <p:nvCxnSpPr>
          <p:cNvPr id="8" name="Connecteur droit 7">
            <a:extLst>
              <a:ext uri="{FF2B5EF4-FFF2-40B4-BE49-F238E27FC236}">
                <a16:creationId xmlns:a16="http://schemas.microsoft.com/office/drawing/2014/main" id="{9EA4F963-FDC3-E850-4C08-874B686458C3}"/>
              </a:ext>
            </a:extLst>
          </p:cNvPr>
          <p:cNvCxnSpPr/>
          <p:nvPr/>
        </p:nvCxnSpPr>
        <p:spPr bwMode="auto">
          <a:xfrm>
            <a:off x="4498975" y="1844824"/>
            <a:ext cx="0" cy="4536504"/>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138957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5388C-3443-C38D-A97D-8FD106CCAD4B}"/>
              </a:ext>
            </a:extLst>
          </p:cNvPr>
          <p:cNvSpPr>
            <a:spLocks noGrp="1"/>
          </p:cNvSpPr>
          <p:nvPr>
            <p:ph type="title"/>
          </p:nvPr>
        </p:nvSpPr>
        <p:spPr>
          <a:xfrm>
            <a:off x="611188" y="404664"/>
            <a:ext cx="6046788" cy="506413"/>
          </a:xfrm>
        </p:spPr>
        <p:txBody>
          <a:bodyPr/>
          <a:lstStyle/>
          <a:p>
            <a:r>
              <a:rPr lang="fr-FR" sz="4400" b="1" dirty="0">
                <a:solidFill>
                  <a:schemeClr val="bg1"/>
                </a:solidFill>
              </a:rPr>
              <a:t>Attention</a:t>
            </a:r>
          </a:p>
        </p:txBody>
      </p:sp>
      <p:sp>
        <p:nvSpPr>
          <p:cNvPr id="3" name="Espace réservé du contenu 2">
            <a:extLst>
              <a:ext uri="{FF2B5EF4-FFF2-40B4-BE49-F238E27FC236}">
                <a16:creationId xmlns:a16="http://schemas.microsoft.com/office/drawing/2014/main" id="{23A69243-2687-E4D7-C96B-4EC42F4DF08B}"/>
              </a:ext>
            </a:extLst>
          </p:cNvPr>
          <p:cNvSpPr>
            <a:spLocks noGrp="1"/>
          </p:cNvSpPr>
          <p:nvPr>
            <p:ph idx="1"/>
          </p:nvPr>
        </p:nvSpPr>
        <p:spPr>
          <a:xfrm>
            <a:off x="1979712" y="1772816"/>
            <a:ext cx="6840760" cy="4462463"/>
          </a:xfrm>
        </p:spPr>
        <p:txBody>
          <a:bodyPr/>
          <a:lstStyle/>
          <a:p>
            <a:r>
              <a:rPr lang="fr-FR" sz="2400" dirty="0"/>
              <a:t>Les raisons d’un cout facial moindre des auto-entrepreneurs par rapport à un salarié :</a:t>
            </a:r>
          </a:p>
          <a:p>
            <a:pPr>
              <a:buClr>
                <a:schemeClr val="bg1"/>
              </a:buClr>
              <a:buFont typeface="Arial" panose="020B0604020202020204" pitchFamily="34" charset="0"/>
              <a:buChar char="•"/>
            </a:pPr>
            <a:r>
              <a:rPr lang="fr-FR" sz="2400" dirty="0">
                <a:solidFill>
                  <a:schemeClr val="bg1"/>
                </a:solidFill>
              </a:rPr>
              <a:t>Pas de cotisation pour le chômage</a:t>
            </a:r>
          </a:p>
          <a:p>
            <a:pPr>
              <a:buClr>
                <a:schemeClr val="bg1"/>
              </a:buClr>
              <a:buFont typeface="Arial" panose="020B0604020202020204" pitchFamily="34" charset="0"/>
              <a:buChar char="•"/>
            </a:pPr>
            <a:r>
              <a:rPr lang="fr-FR" sz="2400" dirty="0">
                <a:solidFill>
                  <a:schemeClr val="bg1"/>
                </a:solidFill>
              </a:rPr>
              <a:t>Pas de part patronale sur la mutuelle santé</a:t>
            </a:r>
          </a:p>
          <a:p>
            <a:endParaRPr lang="fr-FR" sz="2400" dirty="0"/>
          </a:p>
          <a:p>
            <a:r>
              <a:rPr lang="fr-FR" sz="2400" dirty="0"/>
              <a:t>Mais aussi </a:t>
            </a:r>
          </a:p>
          <a:p>
            <a:r>
              <a:rPr lang="fr-FR" sz="2400" dirty="0"/>
              <a:t>1j de travail effectif d’auto-entrepreneur n’est pas égale à 1j de travail effectif de salarié car il faut prendre en compte les Congés payés et autres absences rémunérées.</a:t>
            </a:r>
          </a:p>
        </p:txBody>
      </p:sp>
      <p:pic>
        <p:nvPicPr>
          <p:cNvPr id="4" name="Image 3">
            <a:extLst>
              <a:ext uri="{FF2B5EF4-FFF2-40B4-BE49-F238E27FC236}">
                <a16:creationId xmlns:a16="http://schemas.microsoft.com/office/drawing/2014/main" id="{04D934DF-23BD-A899-F4BC-C11D6D69FA68}"/>
              </a:ext>
            </a:extLst>
          </p:cNvPr>
          <p:cNvPicPr>
            <a:picLocks noChangeAspect="1"/>
          </p:cNvPicPr>
          <p:nvPr/>
        </p:nvPicPr>
        <p:blipFill>
          <a:blip r:embed="rId2"/>
          <a:stretch>
            <a:fillRect/>
          </a:stretch>
        </p:blipFill>
        <p:spPr>
          <a:xfrm>
            <a:off x="323528" y="3356992"/>
            <a:ext cx="1307486" cy="1150281"/>
          </a:xfrm>
          <a:prstGeom prst="rect">
            <a:avLst/>
          </a:prstGeom>
        </p:spPr>
      </p:pic>
    </p:spTree>
    <p:extLst>
      <p:ext uri="{BB962C8B-B14F-4D97-AF65-F5344CB8AC3E}">
        <p14:creationId xmlns:p14="http://schemas.microsoft.com/office/powerpoint/2010/main" val="2156201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235646" y="2505075"/>
            <a:ext cx="4263330" cy="3684588"/>
          </a:xfrm>
        </p:spPr>
        <p:txBody>
          <a:bodyPr/>
          <a:lstStyle/>
          <a:p>
            <a:r>
              <a:rPr lang="fr-FR" sz="1800" dirty="0"/>
              <a:t>Les frais professionnels sont des avances consenties par un salarié dans le cadre de son activité professionnelle. </a:t>
            </a:r>
          </a:p>
          <a:p>
            <a:r>
              <a:rPr lang="fr-FR" sz="1800" dirty="0"/>
              <a:t>Ils doivent être remboursés par l'employeur.</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p:txBody>
          <a:bodyPr/>
          <a:lstStyle/>
          <a:p>
            <a:r>
              <a:rPr lang="fr-FR" dirty="0"/>
              <a:t>Auto-Entrepreneur</a:t>
            </a:r>
          </a:p>
        </p:txBody>
      </p:sp>
      <p:sp>
        <p:nvSpPr>
          <p:cNvPr id="6" name="Espace réservé du contenu 5">
            <a:extLst>
              <a:ext uri="{FF2B5EF4-FFF2-40B4-BE49-F238E27FC236}">
                <a16:creationId xmlns:a16="http://schemas.microsoft.com/office/drawing/2014/main" id="{EDBE6C97-BD9A-0026-D65E-79AA534E477B}"/>
              </a:ext>
            </a:extLst>
          </p:cNvPr>
          <p:cNvSpPr>
            <a:spLocks noGrp="1"/>
          </p:cNvSpPr>
          <p:nvPr>
            <p:ph sz="quarter" idx="4"/>
          </p:nvPr>
        </p:nvSpPr>
        <p:spPr>
          <a:xfrm>
            <a:off x="4629150" y="2505075"/>
            <a:ext cx="4335338" cy="3684588"/>
          </a:xfrm>
        </p:spPr>
        <p:txBody>
          <a:bodyPr/>
          <a:lstStyle/>
          <a:p>
            <a:r>
              <a:rPr lang="fr-FR" sz="1800" dirty="0"/>
              <a:t>Les frais engendrés par son activité (déplacement, hôtel, etc.) sont à la charge du micro-entrepreneur. Afin de protéger la rentabilité de l'entreprise, ils doivent être intégrés dans le cout de revient du produit ou de la prestation vendus, et à ce titre, sont facturés au client.</a:t>
            </a:r>
          </a:p>
          <a:p>
            <a:r>
              <a:rPr lang="fr-FR" sz="1800" dirty="0"/>
              <a:t>Comme les autres charges de l'entreprise, ils ne peuvent pas être déduits pour leur valeur réelle lors du calcul du revenu imposable du micro-entrepreneur.</a:t>
            </a:r>
          </a:p>
        </p:txBody>
      </p:sp>
      <p:cxnSp>
        <p:nvCxnSpPr>
          <p:cNvPr id="8" name="Connecteur droit 7">
            <a:extLst>
              <a:ext uri="{FF2B5EF4-FFF2-40B4-BE49-F238E27FC236}">
                <a16:creationId xmlns:a16="http://schemas.microsoft.com/office/drawing/2014/main" id="{9EA4F963-FDC3-E850-4C08-874B686458C3}"/>
              </a:ext>
            </a:extLst>
          </p:cNvPr>
          <p:cNvCxnSpPr/>
          <p:nvPr/>
        </p:nvCxnSpPr>
        <p:spPr bwMode="auto">
          <a:xfrm>
            <a:off x="4498975" y="1844824"/>
            <a:ext cx="0" cy="4536504"/>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086162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5388C-3443-C38D-A97D-8FD106CCAD4B}"/>
              </a:ext>
            </a:extLst>
          </p:cNvPr>
          <p:cNvSpPr>
            <a:spLocks noGrp="1"/>
          </p:cNvSpPr>
          <p:nvPr>
            <p:ph type="title"/>
          </p:nvPr>
        </p:nvSpPr>
        <p:spPr>
          <a:xfrm>
            <a:off x="611188" y="404664"/>
            <a:ext cx="6046788" cy="506413"/>
          </a:xfrm>
        </p:spPr>
        <p:txBody>
          <a:bodyPr/>
          <a:lstStyle/>
          <a:p>
            <a:r>
              <a:rPr lang="fr-FR" sz="4400" b="1" dirty="0">
                <a:solidFill>
                  <a:schemeClr val="bg1"/>
                </a:solidFill>
              </a:rPr>
              <a:t>Attention</a:t>
            </a:r>
          </a:p>
        </p:txBody>
      </p:sp>
      <p:sp>
        <p:nvSpPr>
          <p:cNvPr id="3" name="Espace réservé du contenu 2">
            <a:extLst>
              <a:ext uri="{FF2B5EF4-FFF2-40B4-BE49-F238E27FC236}">
                <a16:creationId xmlns:a16="http://schemas.microsoft.com/office/drawing/2014/main" id="{23A69243-2687-E4D7-C96B-4EC42F4DF08B}"/>
              </a:ext>
            </a:extLst>
          </p:cNvPr>
          <p:cNvSpPr>
            <a:spLocks noGrp="1"/>
          </p:cNvSpPr>
          <p:nvPr>
            <p:ph idx="1"/>
          </p:nvPr>
        </p:nvSpPr>
        <p:spPr>
          <a:xfrm>
            <a:off x="1979712" y="1772816"/>
            <a:ext cx="6840760" cy="4462463"/>
          </a:xfrm>
        </p:spPr>
        <p:txBody>
          <a:bodyPr/>
          <a:lstStyle/>
          <a:p>
            <a:r>
              <a:rPr lang="fr-FR" sz="2400" dirty="0"/>
              <a:t>Les frais que peut avoir l’auto-entrepreneur, l’usage du matériel pour réaliser la prestation doivent bien être décrits dans le contrat de prestation (qui fournit les ballons, comment sont payés les frais de déplacements ou autres, …)</a:t>
            </a:r>
          </a:p>
          <a:p>
            <a:endParaRPr lang="fr-FR" sz="2400" dirty="0"/>
          </a:p>
          <a:p>
            <a:r>
              <a:rPr lang="fr-FR" sz="2400" dirty="0"/>
              <a:t>Ce sont les premiers éléments qui autorisent la requalification de l’auto-entrepreneur en salarié de fait.</a:t>
            </a:r>
          </a:p>
        </p:txBody>
      </p:sp>
      <p:pic>
        <p:nvPicPr>
          <p:cNvPr id="4" name="Image 3">
            <a:extLst>
              <a:ext uri="{FF2B5EF4-FFF2-40B4-BE49-F238E27FC236}">
                <a16:creationId xmlns:a16="http://schemas.microsoft.com/office/drawing/2014/main" id="{04D934DF-23BD-A899-F4BC-C11D6D69FA68}"/>
              </a:ext>
            </a:extLst>
          </p:cNvPr>
          <p:cNvPicPr>
            <a:picLocks noChangeAspect="1"/>
          </p:cNvPicPr>
          <p:nvPr/>
        </p:nvPicPr>
        <p:blipFill>
          <a:blip r:embed="rId2"/>
          <a:stretch>
            <a:fillRect/>
          </a:stretch>
        </p:blipFill>
        <p:spPr>
          <a:xfrm>
            <a:off x="323528" y="3356992"/>
            <a:ext cx="1307486" cy="1150281"/>
          </a:xfrm>
          <a:prstGeom prst="rect">
            <a:avLst/>
          </a:prstGeom>
        </p:spPr>
      </p:pic>
    </p:spTree>
    <p:extLst>
      <p:ext uri="{BB962C8B-B14F-4D97-AF65-F5344CB8AC3E}">
        <p14:creationId xmlns:p14="http://schemas.microsoft.com/office/powerpoint/2010/main" val="3382225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235646" y="2505075"/>
            <a:ext cx="4263330" cy="3684588"/>
          </a:xfrm>
        </p:spPr>
        <p:txBody>
          <a:bodyPr/>
          <a:lstStyle/>
          <a:p>
            <a:r>
              <a:rPr lang="fr-FR" sz="1800" dirty="0"/>
              <a:t>Le Code du travail fixe une durée légale hebdomadaire de travail de 35 heures. Les dépassements se font sous certaines conditions.</a:t>
            </a:r>
          </a:p>
          <a:p>
            <a:endParaRPr lang="fr-FR" sz="1800" dirty="0"/>
          </a:p>
          <a:p>
            <a:r>
              <a:rPr lang="fr-FR" sz="1800" dirty="0"/>
              <a:t>Le travail salarié les dimanches et jours fériés est strictement encadré par la loi.</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p:txBody>
          <a:bodyPr/>
          <a:lstStyle/>
          <a:p>
            <a:r>
              <a:rPr lang="fr-FR" dirty="0"/>
              <a:t>Auto-Entrepreneur</a:t>
            </a:r>
          </a:p>
        </p:txBody>
      </p:sp>
      <p:sp>
        <p:nvSpPr>
          <p:cNvPr id="6" name="Espace réservé du contenu 5">
            <a:extLst>
              <a:ext uri="{FF2B5EF4-FFF2-40B4-BE49-F238E27FC236}">
                <a16:creationId xmlns:a16="http://schemas.microsoft.com/office/drawing/2014/main" id="{EDBE6C97-BD9A-0026-D65E-79AA534E477B}"/>
              </a:ext>
            </a:extLst>
          </p:cNvPr>
          <p:cNvSpPr>
            <a:spLocks noGrp="1"/>
          </p:cNvSpPr>
          <p:nvPr>
            <p:ph sz="quarter" idx="4"/>
          </p:nvPr>
        </p:nvSpPr>
        <p:spPr>
          <a:xfrm>
            <a:off x="4629150" y="2505075"/>
            <a:ext cx="4335338" cy="3684588"/>
          </a:xfrm>
        </p:spPr>
        <p:txBody>
          <a:bodyPr/>
          <a:lstStyle/>
          <a:p>
            <a:r>
              <a:rPr lang="fr-FR" sz="1800" dirty="0"/>
              <a:t>Le micro-entrepreneur n'est pas soumis à une limitation horaire et il peut travailler autant d'heures qu'il le souhaite, y compris les dimanches et jours fériés.</a:t>
            </a:r>
          </a:p>
        </p:txBody>
      </p:sp>
      <p:cxnSp>
        <p:nvCxnSpPr>
          <p:cNvPr id="8" name="Connecteur droit 7">
            <a:extLst>
              <a:ext uri="{FF2B5EF4-FFF2-40B4-BE49-F238E27FC236}">
                <a16:creationId xmlns:a16="http://schemas.microsoft.com/office/drawing/2014/main" id="{9EA4F963-FDC3-E850-4C08-874B686458C3}"/>
              </a:ext>
            </a:extLst>
          </p:cNvPr>
          <p:cNvCxnSpPr/>
          <p:nvPr/>
        </p:nvCxnSpPr>
        <p:spPr bwMode="auto">
          <a:xfrm>
            <a:off x="4498975" y="1844824"/>
            <a:ext cx="0" cy="4536504"/>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313521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235646" y="2505075"/>
            <a:ext cx="4263330" cy="3684588"/>
          </a:xfrm>
        </p:spPr>
        <p:txBody>
          <a:bodyPr/>
          <a:lstStyle/>
          <a:p>
            <a:r>
              <a:rPr lang="fr-FR" sz="1800" dirty="0"/>
              <a:t>Il est mis fin au contrat de travail par un licenciement, une démission ou une rupture conventionnelle. </a:t>
            </a:r>
          </a:p>
          <a:p>
            <a:r>
              <a:rPr lang="fr-FR" sz="1800" dirty="0"/>
              <a:t>Le code du travail prévoit, dans certains cas, le versement d'une indemnité au salarié.</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p:txBody>
          <a:bodyPr/>
          <a:lstStyle/>
          <a:p>
            <a:r>
              <a:rPr lang="fr-FR" dirty="0"/>
              <a:t>Auto-Entrepreneur</a:t>
            </a:r>
          </a:p>
        </p:txBody>
      </p:sp>
      <p:sp>
        <p:nvSpPr>
          <p:cNvPr id="6" name="Espace réservé du contenu 5">
            <a:extLst>
              <a:ext uri="{FF2B5EF4-FFF2-40B4-BE49-F238E27FC236}">
                <a16:creationId xmlns:a16="http://schemas.microsoft.com/office/drawing/2014/main" id="{EDBE6C97-BD9A-0026-D65E-79AA534E477B}"/>
              </a:ext>
            </a:extLst>
          </p:cNvPr>
          <p:cNvSpPr>
            <a:spLocks noGrp="1"/>
          </p:cNvSpPr>
          <p:nvPr>
            <p:ph sz="quarter" idx="4"/>
          </p:nvPr>
        </p:nvSpPr>
        <p:spPr>
          <a:xfrm>
            <a:off x="4629150" y="2505075"/>
            <a:ext cx="4335338" cy="3684588"/>
          </a:xfrm>
        </p:spPr>
        <p:txBody>
          <a:bodyPr/>
          <a:lstStyle/>
          <a:p>
            <a:r>
              <a:rPr lang="fr-FR" sz="1800" dirty="0"/>
              <a:t>Le micro-entrepreneur peut être lié à son client par un contrat de prestation de services. Si l'un ou l'autre souhaite rompre ce contrat, en général, aucune indemnité n'est due. </a:t>
            </a:r>
          </a:p>
          <a:p>
            <a:endParaRPr lang="fr-FR" sz="1800" dirty="0"/>
          </a:p>
          <a:p>
            <a:r>
              <a:rPr lang="fr-FR" sz="1800" dirty="0"/>
              <a:t>Si aucun contrat ne les lie, ils cessent simplement de travailler ensemble. Là encore, en général, aucune indemnité n'est due.</a:t>
            </a:r>
          </a:p>
        </p:txBody>
      </p:sp>
      <p:cxnSp>
        <p:nvCxnSpPr>
          <p:cNvPr id="8" name="Connecteur droit 7">
            <a:extLst>
              <a:ext uri="{FF2B5EF4-FFF2-40B4-BE49-F238E27FC236}">
                <a16:creationId xmlns:a16="http://schemas.microsoft.com/office/drawing/2014/main" id="{9EA4F963-FDC3-E850-4C08-874B686458C3}"/>
              </a:ext>
            </a:extLst>
          </p:cNvPr>
          <p:cNvCxnSpPr/>
          <p:nvPr/>
        </p:nvCxnSpPr>
        <p:spPr bwMode="auto">
          <a:xfrm>
            <a:off x="4498975" y="1844824"/>
            <a:ext cx="0" cy="4536504"/>
          </a:xfrm>
          <a:prstGeom prst="line">
            <a:avLst/>
          </a:prstGeom>
          <a:ln>
            <a:headEnd type="none" w="med" len="med"/>
            <a:tailEnd type="none" w="med" len="med"/>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914722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a:xfrm>
            <a:off x="4498976" y="1778234"/>
            <a:ext cx="3868737" cy="451693"/>
          </a:xfrm>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235646" y="2505075"/>
            <a:ext cx="4263330" cy="3684588"/>
          </a:xfrm>
        </p:spPr>
        <p:txBody>
          <a:bodyPr/>
          <a:lstStyle/>
          <a:p>
            <a:r>
              <a:rPr lang="fr-FR" sz="1800" dirty="0"/>
              <a:t> </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a:xfrm>
            <a:off x="1187624" y="1778233"/>
            <a:ext cx="3887788" cy="451693"/>
          </a:xfrm>
        </p:spPr>
        <p:txBody>
          <a:bodyPr/>
          <a:lstStyle/>
          <a:p>
            <a:r>
              <a:rPr lang="fr-FR" dirty="0"/>
              <a:t>Auto-Entrepreneur</a:t>
            </a:r>
          </a:p>
        </p:txBody>
      </p:sp>
      <p:sp>
        <p:nvSpPr>
          <p:cNvPr id="6" name="Espace réservé du contenu 5">
            <a:extLst>
              <a:ext uri="{FF2B5EF4-FFF2-40B4-BE49-F238E27FC236}">
                <a16:creationId xmlns:a16="http://schemas.microsoft.com/office/drawing/2014/main" id="{EDBE6C97-BD9A-0026-D65E-79AA534E477B}"/>
              </a:ext>
            </a:extLst>
          </p:cNvPr>
          <p:cNvSpPr>
            <a:spLocks noGrp="1"/>
          </p:cNvSpPr>
          <p:nvPr>
            <p:ph sz="quarter" idx="4"/>
          </p:nvPr>
        </p:nvSpPr>
        <p:spPr>
          <a:xfrm>
            <a:off x="4629150" y="2505075"/>
            <a:ext cx="4335338" cy="3684588"/>
          </a:xfrm>
        </p:spPr>
        <p:txBody>
          <a:bodyPr/>
          <a:lstStyle/>
          <a:p>
            <a:r>
              <a:rPr lang="fr-FR" sz="1800" dirty="0"/>
              <a:t> </a:t>
            </a:r>
          </a:p>
        </p:txBody>
      </p:sp>
      <p:pic>
        <p:nvPicPr>
          <p:cNvPr id="9" name="Image 8">
            <a:extLst>
              <a:ext uri="{FF2B5EF4-FFF2-40B4-BE49-F238E27FC236}">
                <a16:creationId xmlns:a16="http://schemas.microsoft.com/office/drawing/2014/main" id="{E78E67AC-C9B0-8DE6-99B8-1CD504D3B195}"/>
              </a:ext>
            </a:extLst>
          </p:cNvPr>
          <p:cNvPicPr>
            <a:picLocks noChangeAspect="1"/>
          </p:cNvPicPr>
          <p:nvPr/>
        </p:nvPicPr>
        <p:blipFill>
          <a:blip r:embed="rId2"/>
          <a:stretch>
            <a:fillRect/>
          </a:stretch>
        </p:blipFill>
        <p:spPr>
          <a:xfrm>
            <a:off x="1606154" y="2298808"/>
            <a:ext cx="5198094" cy="4380416"/>
          </a:xfrm>
          <a:prstGeom prst="rect">
            <a:avLst/>
          </a:prstGeom>
        </p:spPr>
      </p:pic>
    </p:spTree>
    <p:extLst>
      <p:ext uri="{BB962C8B-B14F-4D97-AF65-F5344CB8AC3E}">
        <p14:creationId xmlns:p14="http://schemas.microsoft.com/office/powerpoint/2010/main" val="2151785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937E3C-070F-BEBC-323C-4C9B198B12D1}"/>
              </a:ext>
            </a:extLst>
          </p:cNvPr>
          <p:cNvSpPr>
            <a:spLocks noGrp="1"/>
          </p:cNvSpPr>
          <p:nvPr>
            <p:ph type="title"/>
          </p:nvPr>
        </p:nvSpPr>
        <p:spPr>
          <a:xfrm>
            <a:off x="395536" y="125678"/>
            <a:ext cx="7886700" cy="615603"/>
          </a:xfrm>
        </p:spPr>
        <p:txBody>
          <a:bodyPr/>
          <a:lstStyle/>
          <a:p>
            <a:r>
              <a:rPr lang="fr-FR" altLang="fr-FR" b="1" dirty="0">
                <a:solidFill>
                  <a:schemeClr val="bg1"/>
                </a:solidFill>
              </a:rPr>
              <a:t>Salarié vs Auto-Entrepreneur</a:t>
            </a:r>
            <a:endParaRPr lang="fr-FR" dirty="0">
              <a:solidFill>
                <a:schemeClr val="bg1"/>
              </a:solidFill>
            </a:endParaRPr>
          </a:p>
        </p:txBody>
      </p:sp>
      <p:sp>
        <p:nvSpPr>
          <p:cNvPr id="3" name="Espace réservé du texte 2">
            <a:extLst>
              <a:ext uri="{FF2B5EF4-FFF2-40B4-BE49-F238E27FC236}">
                <a16:creationId xmlns:a16="http://schemas.microsoft.com/office/drawing/2014/main" id="{C4A63E33-DC02-0A0A-D7BA-9587DA5B7A3C}"/>
              </a:ext>
            </a:extLst>
          </p:cNvPr>
          <p:cNvSpPr>
            <a:spLocks noGrp="1"/>
          </p:cNvSpPr>
          <p:nvPr>
            <p:ph type="body" idx="1"/>
          </p:nvPr>
        </p:nvSpPr>
        <p:spPr>
          <a:xfrm>
            <a:off x="4498976" y="1778234"/>
            <a:ext cx="3868737" cy="451693"/>
          </a:xfrm>
        </p:spPr>
        <p:txBody>
          <a:bodyPr/>
          <a:lstStyle/>
          <a:p>
            <a:r>
              <a:rPr lang="fr-FR" dirty="0"/>
              <a:t>Salarié</a:t>
            </a:r>
          </a:p>
        </p:txBody>
      </p:sp>
      <p:sp>
        <p:nvSpPr>
          <p:cNvPr id="4" name="Espace réservé du contenu 3">
            <a:extLst>
              <a:ext uri="{FF2B5EF4-FFF2-40B4-BE49-F238E27FC236}">
                <a16:creationId xmlns:a16="http://schemas.microsoft.com/office/drawing/2014/main" id="{6CAA79D1-9605-17F1-97A2-BFAF2D128E37}"/>
              </a:ext>
            </a:extLst>
          </p:cNvPr>
          <p:cNvSpPr>
            <a:spLocks noGrp="1"/>
          </p:cNvSpPr>
          <p:nvPr>
            <p:ph sz="half" idx="2"/>
          </p:nvPr>
        </p:nvSpPr>
        <p:spPr>
          <a:xfrm>
            <a:off x="235646" y="2505075"/>
            <a:ext cx="4263330" cy="3684588"/>
          </a:xfrm>
        </p:spPr>
        <p:txBody>
          <a:bodyPr/>
          <a:lstStyle/>
          <a:p>
            <a:r>
              <a:rPr lang="fr-FR" sz="1800" dirty="0"/>
              <a:t> </a:t>
            </a:r>
          </a:p>
        </p:txBody>
      </p:sp>
      <p:sp>
        <p:nvSpPr>
          <p:cNvPr id="5" name="Espace réservé du texte 4">
            <a:extLst>
              <a:ext uri="{FF2B5EF4-FFF2-40B4-BE49-F238E27FC236}">
                <a16:creationId xmlns:a16="http://schemas.microsoft.com/office/drawing/2014/main" id="{40DFE14D-D09E-456C-93D4-5AF501E6FEBC}"/>
              </a:ext>
            </a:extLst>
          </p:cNvPr>
          <p:cNvSpPr>
            <a:spLocks noGrp="1"/>
          </p:cNvSpPr>
          <p:nvPr>
            <p:ph type="body" sz="quarter" idx="3"/>
          </p:nvPr>
        </p:nvSpPr>
        <p:spPr>
          <a:xfrm>
            <a:off x="1187624" y="1778233"/>
            <a:ext cx="3887788" cy="451693"/>
          </a:xfrm>
        </p:spPr>
        <p:txBody>
          <a:bodyPr/>
          <a:lstStyle/>
          <a:p>
            <a:r>
              <a:rPr lang="fr-FR" dirty="0"/>
              <a:t>Auto-Entrepreneur</a:t>
            </a:r>
          </a:p>
        </p:txBody>
      </p:sp>
      <p:sp>
        <p:nvSpPr>
          <p:cNvPr id="6" name="Espace réservé du contenu 5">
            <a:extLst>
              <a:ext uri="{FF2B5EF4-FFF2-40B4-BE49-F238E27FC236}">
                <a16:creationId xmlns:a16="http://schemas.microsoft.com/office/drawing/2014/main" id="{EDBE6C97-BD9A-0026-D65E-79AA534E477B}"/>
              </a:ext>
            </a:extLst>
          </p:cNvPr>
          <p:cNvSpPr>
            <a:spLocks noGrp="1"/>
          </p:cNvSpPr>
          <p:nvPr>
            <p:ph sz="quarter" idx="4"/>
          </p:nvPr>
        </p:nvSpPr>
        <p:spPr>
          <a:xfrm>
            <a:off x="4629150" y="2505075"/>
            <a:ext cx="4335338" cy="3684588"/>
          </a:xfrm>
        </p:spPr>
        <p:txBody>
          <a:bodyPr/>
          <a:lstStyle/>
          <a:p>
            <a:r>
              <a:rPr lang="fr-FR" sz="1800" dirty="0"/>
              <a:t> </a:t>
            </a:r>
          </a:p>
        </p:txBody>
      </p:sp>
      <p:pic>
        <p:nvPicPr>
          <p:cNvPr id="8" name="Image 7">
            <a:extLst>
              <a:ext uri="{FF2B5EF4-FFF2-40B4-BE49-F238E27FC236}">
                <a16:creationId xmlns:a16="http://schemas.microsoft.com/office/drawing/2014/main" id="{56D013F5-11DA-F9D3-ECC8-BDF66CCED03A}"/>
              </a:ext>
            </a:extLst>
          </p:cNvPr>
          <p:cNvPicPr>
            <a:picLocks noChangeAspect="1"/>
          </p:cNvPicPr>
          <p:nvPr/>
        </p:nvPicPr>
        <p:blipFill>
          <a:blip r:embed="rId2"/>
          <a:stretch>
            <a:fillRect/>
          </a:stretch>
        </p:blipFill>
        <p:spPr>
          <a:xfrm>
            <a:off x="1403648" y="2247704"/>
            <a:ext cx="4263330" cy="4332879"/>
          </a:xfrm>
          <a:prstGeom prst="rect">
            <a:avLst/>
          </a:prstGeom>
        </p:spPr>
      </p:pic>
    </p:spTree>
    <p:extLst>
      <p:ext uri="{BB962C8B-B14F-4D97-AF65-F5344CB8AC3E}">
        <p14:creationId xmlns:p14="http://schemas.microsoft.com/office/powerpoint/2010/main" val="1798796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9B1EA8-6F24-7595-E56D-A49210DA267B}"/>
              </a:ext>
            </a:extLst>
          </p:cNvPr>
          <p:cNvSpPr>
            <a:spLocks noGrp="1"/>
          </p:cNvSpPr>
          <p:nvPr>
            <p:ph type="title"/>
          </p:nvPr>
        </p:nvSpPr>
        <p:spPr>
          <a:xfrm>
            <a:off x="683568" y="293998"/>
            <a:ext cx="6046788" cy="506413"/>
          </a:xfrm>
        </p:spPr>
        <p:txBody>
          <a:bodyPr/>
          <a:lstStyle/>
          <a:p>
            <a:r>
              <a:rPr lang="fr-FR" altLang="fr-FR" b="1" dirty="0">
                <a:solidFill>
                  <a:schemeClr val="bg1"/>
                </a:solidFill>
              </a:rPr>
              <a:t>Salarié vs Auto-Entrepreneur</a:t>
            </a:r>
            <a:endParaRPr lang="fr-FR" dirty="0"/>
          </a:p>
        </p:txBody>
      </p:sp>
      <p:sp>
        <p:nvSpPr>
          <p:cNvPr id="3" name="Espace réservé du contenu 2">
            <a:extLst>
              <a:ext uri="{FF2B5EF4-FFF2-40B4-BE49-F238E27FC236}">
                <a16:creationId xmlns:a16="http://schemas.microsoft.com/office/drawing/2014/main" id="{D9DF9D3D-1295-DA5A-4ED1-83B758806581}"/>
              </a:ext>
            </a:extLst>
          </p:cNvPr>
          <p:cNvSpPr>
            <a:spLocks noGrp="1"/>
          </p:cNvSpPr>
          <p:nvPr>
            <p:ph idx="1"/>
          </p:nvPr>
        </p:nvSpPr>
        <p:spPr>
          <a:xfrm>
            <a:off x="611188" y="1628775"/>
            <a:ext cx="8281292" cy="4462463"/>
          </a:xfrm>
        </p:spPr>
        <p:txBody>
          <a:bodyPr/>
          <a:lstStyle/>
          <a:p>
            <a:r>
              <a:rPr lang="fr-FR" sz="2000" b="1" dirty="0"/>
              <a:t>Des Juridictions différentes :</a:t>
            </a:r>
          </a:p>
          <a:p>
            <a:r>
              <a:rPr lang="fr-FR" sz="2000" b="1" u="sng" dirty="0"/>
              <a:t>le contrat de travail </a:t>
            </a:r>
            <a:r>
              <a:rPr lang="fr-FR" sz="2000" dirty="0"/>
              <a:t>est soumis au Code du travail et au Code de la sécurité sociale (article L. 1221-1 Code du travail).</a:t>
            </a:r>
          </a:p>
          <a:p>
            <a:r>
              <a:rPr lang="fr-FR" sz="2000" dirty="0"/>
              <a:t>Parmi les différentes dispositions législatives propres au droit du travail, certaines concernent la durée légale du travail fixée à 35 heures par semaine ; la rémunération minimale légale (SMIC) ; le repos hebdomadaire du salarié et ses droits à congés payés ; ou encore les diverses règles afférentes au mode de rupture du contrat de travail (licenciement, rupture conventionnelle, démission).</a:t>
            </a:r>
          </a:p>
          <a:p>
            <a:r>
              <a:rPr lang="fr-FR" sz="2000" b="1" u="sng" dirty="0"/>
              <a:t>Le contrat de prestation de services </a:t>
            </a:r>
            <a:r>
              <a:rPr lang="fr-FR" sz="2000" dirty="0"/>
              <a:t>est lui aussi encadré par des réglementations issues du Code civil et du Code de commerce, toutefois les parties contractantes jouissent d’une plus grande liberté.</a:t>
            </a:r>
          </a:p>
        </p:txBody>
      </p:sp>
    </p:spTree>
    <p:extLst>
      <p:ext uri="{BB962C8B-B14F-4D97-AF65-F5344CB8AC3E}">
        <p14:creationId xmlns:p14="http://schemas.microsoft.com/office/powerpoint/2010/main" val="3842121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9B1EA8-6F24-7595-E56D-A49210DA26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9DF9D3D-1295-DA5A-4ED1-83B758806581}"/>
              </a:ext>
            </a:extLst>
          </p:cNvPr>
          <p:cNvSpPr>
            <a:spLocks noGrp="1"/>
          </p:cNvSpPr>
          <p:nvPr>
            <p:ph idx="1"/>
          </p:nvPr>
        </p:nvSpPr>
        <p:spPr>
          <a:xfrm>
            <a:off x="611188" y="1628775"/>
            <a:ext cx="8281292" cy="4462463"/>
          </a:xfrm>
        </p:spPr>
        <p:txBody>
          <a:bodyPr/>
          <a:lstStyle/>
          <a:p>
            <a:r>
              <a:rPr lang="fr-FR" sz="2000" b="1" dirty="0"/>
              <a:t>Des chiffres à prendre avec des pincettes :</a:t>
            </a:r>
          </a:p>
        </p:txBody>
      </p:sp>
      <p:pic>
        <p:nvPicPr>
          <p:cNvPr id="6" name="Image 5">
            <a:extLst>
              <a:ext uri="{FF2B5EF4-FFF2-40B4-BE49-F238E27FC236}">
                <a16:creationId xmlns:a16="http://schemas.microsoft.com/office/drawing/2014/main" id="{DF5DBEBA-C4D2-B923-522E-BD568DA7B641}"/>
              </a:ext>
            </a:extLst>
          </p:cNvPr>
          <p:cNvPicPr>
            <a:picLocks noChangeAspect="1"/>
          </p:cNvPicPr>
          <p:nvPr/>
        </p:nvPicPr>
        <p:blipFill>
          <a:blip r:embed="rId2"/>
          <a:stretch>
            <a:fillRect/>
          </a:stretch>
        </p:blipFill>
        <p:spPr>
          <a:xfrm>
            <a:off x="863402" y="2060848"/>
            <a:ext cx="7776864" cy="4352190"/>
          </a:xfrm>
          <a:prstGeom prst="rect">
            <a:avLst/>
          </a:prstGeom>
        </p:spPr>
      </p:pic>
    </p:spTree>
    <p:extLst>
      <p:ext uri="{BB962C8B-B14F-4D97-AF65-F5344CB8AC3E}">
        <p14:creationId xmlns:p14="http://schemas.microsoft.com/office/powerpoint/2010/main" val="3878682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9B1EA8-6F24-7595-E56D-A49210DA267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9DF9D3D-1295-DA5A-4ED1-83B758806581}"/>
              </a:ext>
            </a:extLst>
          </p:cNvPr>
          <p:cNvSpPr>
            <a:spLocks noGrp="1"/>
          </p:cNvSpPr>
          <p:nvPr>
            <p:ph idx="1"/>
          </p:nvPr>
        </p:nvSpPr>
        <p:spPr>
          <a:xfrm>
            <a:off x="611188" y="1628775"/>
            <a:ext cx="8281292" cy="4462463"/>
          </a:xfrm>
        </p:spPr>
        <p:txBody>
          <a:bodyPr/>
          <a:lstStyle/>
          <a:p>
            <a:r>
              <a:rPr lang="fr-FR" sz="2000" b="1" dirty="0"/>
              <a:t>Des chiffres à prendre avec des pincettes :</a:t>
            </a:r>
          </a:p>
        </p:txBody>
      </p:sp>
      <p:sp>
        <p:nvSpPr>
          <p:cNvPr id="4" name="Rectangle : coins arrondis 3">
            <a:extLst>
              <a:ext uri="{FF2B5EF4-FFF2-40B4-BE49-F238E27FC236}">
                <a16:creationId xmlns:a16="http://schemas.microsoft.com/office/drawing/2014/main" id="{835F23BF-FE53-9E26-38DA-742538D78CD2}"/>
              </a:ext>
            </a:extLst>
          </p:cNvPr>
          <p:cNvSpPr/>
          <p:nvPr/>
        </p:nvSpPr>
        <p:spPr bwMode="auto">
          <a:xfrm>
            <a:off x="755650" y="2204864"/>
            <a:ext cx="7920806" cy="4176464"/>
          </a:xfrm>
          <a:prstGeom prst="round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indent="-285750" algn="l" defTabSz="449263" rtl="0" eaLnBrk="1" fontAlgn="base" latinLnBrk="0" hangingPunct="0">
              <a:lnSpc>
                <a:spcPct val="93000"/>
              </a:lnSpc>
              <a:spcBef>
                <a:spcPct val="0"/>
              </a:spcBef>
              <a:spcAft>
                <a:spcPct val="0"/>
              </a:spcAft>
              <a:buClr>
                <a:srgbClr val="000000"/>
              </a:buClr>
              <a:buSzPct val="100000"/>
              <a:buFont typeface="Arial" panose="020B0604020202020204" pitchFamily="34" charset="0"/>
              <a:buChar char="•"/>
              <a:tabLst/>
            </a:pPr>
            <a:r>
              <a:rPr lang="fr-FR" dirty="0"/>
              <a:t>L’auto-entrepreneur ne cotise pas à l’assurance-chômage (4,20%) donc un cout supplémentaire « salarié »  pour l’employeur de </a:t>
            </a:r>
            <a:r>
              <a:rPr lang="fr-FR" b="1" dirty="0"/>
              <a:t>932 €</a:t>
            </a:r>
          </a:p>
          <a:p>
            <a:pPr marL="285750" marR="0" indent="-285750" algn="l" defTabSz="449263" rtl="0" eaLnBrk="1" fontAlgn="base" latinLnBrk="0" hangingPunct="0">
              <a:lnSpc>
                <a:spcPct val="93000"/>
              </a:lnSpc>
              <a:spcBef>
                <a:spcPct val="0"/>
              </a:spcBef>
              <a:spcAft>
                <a:spcPct val="0"/>
              </a:spcAft>
              <a:buClr>
                <a:srgbClr val="000000"/>
              </a:buClr>
              <a:buSzPct val="100000"/>
              <a:buFont typeface="Arial" panose="020B0604020202020204" pitchFamily="34" charset="0"/>
              <a:buChar char="•"/>
              <a:tabLst/>
            </a:pPr>
            <a:endParaRPr kumimoji="0" lang="fr-FR" sz="1800" b="1" i="0" u="none" strike="noStrike" cap="none" normalizeH="0" baseline="0" dirty="0">
              <a:ln>
                <a:noFill/>
              </a:ln>
              <a:effectLst/>
              <a:latin typeface="Arial" panose="020B0604020202020204" pitchFamily="34" charset="0"/>
              <a:ea typeface="Microsoft YaHei" panose="020B0503020204020204" pitchFamily="34" charset="-122"/>
            </a:endParaRPr>
          </a:p>
          <a:p>
            <a:pPr marL="285750" marR="0" indent="-285750" algn="l" defTabSz="449263" rtl="0" eaLnBrk="1" fontAlgn="base" latinLnBrk="0" hangingPunct="0">
              <a:lnSpc>
                <a:spcPct val="93000"/>
              </a:lnSpc>
              <a:spcBef>
                <a:spcPct val="0"/>
              </a:spcBef>
              <a:spcAft>
                <a:spcPct val="0"/>
              </a:spcAft>
              <a:buClr>
                <a:srgbClr val="000000"/>
              </a:buClr>
              <a:buSzPct val="100000"/>
              <a:buFont typeface="Arial" panose="020B0604020202020204" pitchFamily="34" charset="0"/>
              <a:buChar char="•"/>
              <a:tabLst/>
            </a:pPr>
            <a:r>
              <a:rPr lang="fr-FR" dirty="0"/>
              <a:t>L’auto-entrepreneur consacre 1000 h sur les 9 mois à l’exécution de la prestation. Le salarié lui ne consacre que 1000-95:37=</a:t>
            </a:r>
            <a:r>
              <a:rPr lang="fr-FR" b="1" dirty="0"/>
              <a:t>905</a:t>
            </a:r>
            <a:r>
              <a:rPr lang="fr-FR" dirty="0"/>
              <a:t> heures à la réalisation de ses tâches, les 95h37 correspondant à ses congés payés.</a:t>
            </a:r>
          </a:p>
          <a:p>
            <a:pPr marL="285750" marR="0" indent="-285750" algn="l" defTabSz="449263" rtl="0" eaLnBrk="1" fontAlgn="base" latinLnBrk="0" hangingPunct="0">
              <a:lnSpc>
                <a:spcPct val="93000"/>
              </a:lnSpc>
              <a:spcBef>
                <a:spcPct val="0"/>
              </a:spcBef>
              <a:spcAft>
                <a:spcPct val="0"/>
              </a:spcAft>
              <a:buClr>
                <a:srgbClr val="000000"/>
              </a:buClr>
              <a:buSzPct val="100000"/>
              <a:buFont typeface="Arial" panose="020B0604020202020204" pitchFamily="34" charset="0"/>
              <a:buChar char="•"/>
              <a:tabLst/>
            </a:pPr>
            <a:endParaRPr kumimoji="0" lang="fr-FR" sz="1800" i="0" u="none" strike="noStrike" cap="none" normalizeH="0" baseline="0" dirty="0">
              <a:ln>
                <a:noFill/>
              </a:ln>
              <a:effectLst/>
              <a:latin typeface="Arial" panose="020B0604020202020204" pitchFamily="34" charset="0"/>
              <a:ea typeface="Microsoft YaHei" panose="020B0503020204020204" pitchFamily="34" charset="-122"/>
            </a:endParaRPr>
          </a:p>
          <a:p>
            <a:pPr marL="285750" marR="0" indent="-285750" algn="l" defTabSz="449263" rtl="0" eaLnBrk="1" fontAlgn="base" latinLnBrk="0" hangingPunct="0">
              <a:lnSpc>
                <a:spcPct val="93000"/>
              </a:lnSpc>
              <a:spcBef>
                <a:spcPct val="0"/>
              </a:spcBef>
              <a:spcAft>
                <a:spcPct val="0"/>
              </a:spcAft>
              <a:buClr>
                <a:srgbClr val="000000"/>
              </a:buClr>
              <a:buSzPct val="100000"/>
              <a:buFont typeface="Arial" panose="020B0604020202020204" pitchFamily="34" charset="0"/>
              <a:buChar char="•"/>
              <a:tabLst/>
            </a:pPr>
            <a:r>
              <a:rPr kumimoji="0" lang="fr-FR" sz="1800" i="0" u="none" strike="noStrike" cap="none" normalizeH="0" baseline="0" dirty="0">
                <a:ln>
                  <a:noFill/>
                </a:ln>
                <a:effectLst/>
                <a:latin typeface="Arial" panose="020B0604020202020204" pitchFamily="34" charset="0"/>
                <a:ea typeface="Microsoft YaHei" panose="020B0503020204020204" pitchFamily="34" charset="-122"/>
              </a:rPr>
              <a:t>Salaire différé: La retraite</a:t>
            </a:r>
            <a:br>
              <a:rPr kumimoji="0" lang="fr-FR" sz="1800" i="0" u="none" strike="noStrike" cap="none" normalizeH="0" baseline="0" dirty="0">
                <a:ln>
                  <a:noFill/>
                </a:ln>
                <a:effectLst/>
                <a:latin typeface="Arial" panose="020B0604020202020204" pitchFamily="34" charset="0"/>
                <a:ea typeface="Microsoft YaHei" panose="020B0503020204020204" pitchFamily="34" charset="-122"/>
              </a:rPr>
            </a:br>
            <a:r>
              <a:rPr kumimoji="0" lang="fr-FR" sz="1800" i="0" u="none" strike="noStrike" cap="none" normalizeH="0" baseline="0" dirty="0">
                <a:ln>
                  <a:noFill/>
                </a:ln>
                <a:effectLst/>
                <a:latin typeface="Arial" panose="020B0604020202020204" pitchFamily="34" charset="0"/>
                <a:ea typeface="Microsoft YaHei" panose="020B0503020204020204" pitchFamily="34" charset="-122"/>
              </a:rPr>
              <a:t>Sur la base des taux actuels et des principes de calcul de la retraite de base actuel, si on prolonge les hypothèses sur toute une carrière pour le salarié et l’auto-entrepreneur :</a:t>
            </a:r>
            <a:br>
              <a:rPr kumimoji="0" lang="fr-FR" sz="1800" i="0" u="none" strike="noStrike" cap="none" normalizeH="0" baseline="0" dirty="0">
                <a:ln>
                  <a:noFill/>
                </a:ln>
                <a:effectLst/>
                <a:latin typeface="Arial" panose="020B0604020202020204" pitchFamily="34" charset="0"/>
                <a:ea typeface="Microsoft YaHei" panose="020B0503020204020204" pitchFamily="34" charset="-122"/>
              </a:rPr>
            </a:br>
            <a:r>
              <a:rPr kumimoji="0" lang="fr-FR" sz="1800" i="0" u="none" strike="noStrike" cap="none" normalizeH="0" baseline="0" dirty="0">
                <a:ln>
                  <a:noFill/>
                </a:ln>
                <a:effectLst/>
                <a:latin typeface="Arial" panose="020B0604020202020204" pitchFamily="34" charset="0"/>
                <a:ea typeface="Microsoft YaHei" panose="020B0503020204020204" pitchFamily="34" charset="-122"/>
              </a:rPr>
              <a:t>Le salarié percevrait environ </a:t>
            </a:r>
            <a:r>
              <a:rPr kumimoji="0" lang="fr-FR" sz="1800" b="1" i="0" u="none" strike="noStrike" cap="none" normalizeH="0" baseline="0" dirty="0">
                <a:ln>
                  <a:noFill/>
                </a:ln>
                <a:effectLst/>
                <a:latin typeface="Arial" panose="020B0604020202020204" pitchFamily="34" charset="0"/>
                <a:ea typeface="Microsoft YaHei" panose="020B0503020204020204" pitchFamily="34" charset="-122"/>
              </a:rPr>
              <a:t>19 250 €/an </a:t>
            </a:r>
            <a:r>
              <a:rPr kumimoji="0" lang="fr-FR" sz="1800" i="0" u="none" strike="noStrike" cap="none" normalizeH="0" baseline="0" dirty="0">
                <a:ln>
                  <a:noFill/>
                </a:ln>
                <a:effectLst/>
                <a:latin typeface="Arial" panose="020B0604020202020204" pitchFamily="34" charset="0"/>
                <a:ea typeface="Microsoft YaHei" panose="020B0503020204020204" pitchFamily="34" charset="-122"/>
              </a:rPr>
              <a:t>de pension et l’autoentrepreneur </a:t>
            </a:r>
            <a:r>
              <a:rPr kumimoji="0" lang="fr-FR" sz="1800" b="1" i="0" u="none" strike="noStrike" cap="none" normalizeH="0" baseline="0" dirty="0">
                <a:ln>
                  <a:noFill/>
                </a:ln>
                <a:effectLst/>
                <a:latin typeface="Arial" panose="020B0604020202020204" pitchFamily="34" charset="0"/>
                <a:ea typeface="Microsoft YaHei" panose="020B0503020204020204" pitchFamily="34" charset="-122"/>
              </a:rPr>
              <a:t>14 250 €/an</a:t>
            </a:r>
          </a:p>
        </p:txBody>
      </p:sp>
    </p:spTree>
    <p:extLst>
      <p:ext uri="{BB962C8B-B14F-4D97-AF65-F5344CB8AC3E}">
        <p14:creationId xmlns:p14="http://schemas.microsoft.com/office/powerpoint/2010/main" val="3439996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5388C-3443-C38D-A97D-8FD106CCAD4B}"/>
              </a:ext>
            </a:extLst>
          </p:cNvPr>
          <p:cNvSpPr>
            <a:spLocks noGrp="1"/>
          </p:cNvSpPr>
          <p:nvPr>
            <p:ph type="title"/>
          </p:nvPr>
        </p:nvSpPr>
        <p:spPr>
          <a:xfrm>
            <a:off x="611188" y="404664"/>
            <a:ext cx="6046788" cy="506413"/>
          </a:xfrm>
        </p:spPr>
        <p:txBody>
          <a:bodyPr/>
          <a:lstStyle/>
          <a:p>
            <a:r>
              <a:rPr lang="fr-FR" sz="4400" b="1" dirty="0">
                <a:solidFill>
                  <a:schemeClr val="bg1"/>
                </a:solidFill>
              </a:rPr>
              <a:t>Attention</a:t>
            </a:r>
          </a:p>
        </p:txBody>
      </p:sp>
      <p:sp>
        <p:nvSpPr>
          <p:cNvPr id="3" name="Espace réservé du contenu 2">
            <a:extLst>
              <a:ext uri="{FF2B5EF4-FFF2-40B4-BE49-F238E27FC236}">
                <a16:creationId xmlns:a16="http://schemas.microsoft.com/office/drawing/2014/main" id="{23A69243-2687-E4D7-C96B-4EC42F4DF08B}"/>
              </a:ext>
            </a:extLst>
          </p:cNvPr>
          <p:cNvSpPr>
            <a:spLocks noGrp="1"/>
          </p:cNvSpPr>
          <p:nvPr>
            <p:ph idx="1"/>
          </p:nvPr>
        </p:nvSpPr>
        <p:spPr>
          <a:xfrm>
            <a:off x="1043608" y="1772816"/>
            <a:ext cx="7992888" cy="4462463"/>
          </a:xfrm>
        </p:spPr>
        <p:txBody>
          <a:bodyPr/>
          <a:lstStyle/>
          <a:p>
            <a:r>
              <a:rPr lang="fr-FR" sz="1600" dirty="0"/>
              <a:t>Comment savoir s'il y a un risque de requalification de votre relation de travail ?</a:t>
            </a:r>
          </a:p>
          <a:p>
            <a:r>
              <a:rPr lang="fr-FR" sz="1600" dirty="0" err="1"/>
              <a:t>Posez-vous</a:t>
            </a:r>
            <a:r>
              <a:rPr lang="fr-FR" sz="1600" dirty="0"/>
              <a:t> les questions suivantes :</a:t>
            </a:r>
          </a:p>
          <a:p>
            <a:pPr>
              <a:buClr>
                <a:schemeClr val="bg1"/>
              </a:buClr>
              <a:buFont typeface="Arial" panose="020B0604020202020204" pitchFamily="34" charset="0"/>
              <a:buChar char="•"/>
            </a:pPr>
            <a:r>
              <a:rPr lang="fr-FR" sz="1600" dirty="0"/>
              <a:t>Avez-vous pris seul la décision de créer votre entreprise / de vous déclarer en tant que micro-entrepreneur ?</a:t>
            </a:r>
          </a:p>
          <a:p>
            <a:pPr>
              <a:buClr>
                <a:schemeClr val="bg1"/>
              </a:buClr>
              <a:buFont typeface="Arial" panose="020B0604020202020204" pitchFamily="34" charset="0"/>
              <a:buChar char="•"/>
            </a:pPr>
            <a:r>
              <a:rPr lang="fr-FR" sz="1600" dirty="0"/>
              <a:t>Lors de la création de votre entreprise, avez-vous engagé vos économies personnelles ?</a:t>
            </a:r>
          </a:p>
          <a:p>
            <a:pPr>
              <a:buClr>
                <a:schemeClr val="bg1"/>
              </a:buClr>
              <a:buFont typeface="Arial" panose="020B0604020202020204" pitchFamily="34" charset="0"/>
              <a:buChar char="•"/>
            </a:pPr>
            <a:r>
              <a:rPr lang="fr-FR" sz="1600" dirty="0"/>
              <a:t>Utilisez-vous votre propre matériel pour l'exécution de vos missions ?</a:t>
            </a:r>
          </a:p>
          <a:p>
            <a:pPr>
              <a:buClr>
                <a:schemeClr val="bg1"/>
              </a:buClr>
              <a:buFont typeface="Arial" panose="020B0604020202020204" pitchFamily="34" charset="0"/>
              <a:buChar char="•"/>
            </a:pPr>
            <a:r>
              <a:rPr lang="fr-FR" sz="1600" dirty="0"/>
              <a:t>Travaillez-vous pour plusieurs clients ?</a:t>
            </a:r>
          </a:p>
          <a:p>
            <a:pPr>
              <a:buClr>
                <a:schemeClr val="bg1"/>
              </a:buClr>
              <a:buFont typeface="Arial" panose="020B0604020202020204" pitchFamily="34" charset="0"/>
              <a:buChar char="•"/>
            </a:pPr>
            <a:r>
              <a:rPr lang="fr-FR" sz="1600" dirty="0"/>
              <a:t>Etes-vous libre de choisir vos clients et fournisseurs sans contrainte ?</a:t>
            </a:r>
          </a:p>
          <a:p>
            <a:pPr>
              <a:buClr>
                <a:schemeClr val="bg1"/>
              </a:buClr>
              <a:buFont typeface="Arial" panose="020B0604020202020204" pitchFamily="34" charset="0"/>
              <a:buChar char="•"/>
            </a:pPr>
            <a:r>
              <a:rPr lang="fr-FR" sz="1600" dirty="0"/>
              <a:t>Pouvez-vous organiser votre travail à votre convenance, décider comment, quand et où fournir vos services ?</a:t>
            </a:r>
          </a:p>
        </p:txBody>
      </p:sp>
      <p:pic>
        <p:nvPicPr>
          <p:cNvPr id="4" name="Image 3">
            <a:extLst>
              <a:ext uri="{FF2B5EF4-FFF2-40B4-BE49-F238E27FC236}">
                <a16:creationId xmlns:a16="http://schemas.microsoft.com/office/drawing/2014/main" id="{04D934DF-23BD-A899-F4BC-C11D6D69FA68}"/>
              </a:ext>
            </a:extLst>
          </p:cNvPr>
          <p:cNvPicPr>
            <a:picLocks noChangeAspect="1"/>
          </p:cNvPicPr>
          <p:nvPr/>
        </p:nvPicPr>
        <p:blipFill>
          <a:blip r:embed="rId2"/>
          <a:stretch>
            <a:fillRect/>
          </a:stretch>
        </p:blipFill>
        <p:spPr>
          <a:xfrm>
            <a:off x="107504" y="1743758"/>
            <a:ext cx="818491" cy="720080"/>
          </a:xfrm>
          <a:prstGeom prst="rect">
            <a:avLst/>
          </a:prstGeom>
        </p:spPr>
      </p:pic>
    </p:spTree>
    <p:extLst>
      <p:ext uri="{BB962C8B-B14F-4D97-AF65-F5344CB8AC3E}">
        <p14:creationId xmlns:p14="http://schemas.microsoft.com/office/powerpoint/2010/main" val="155055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5388C-3443-C38D-A97D-8FD106CCAD4B}"/>
              </a:ext>
            </a:extLst>
          </p:cNvPr>
          <p:cNvSpPr>
            <a:spLocks noGrp="1"/>
          </p:cNvSpPr>
          <p:nvPr>
            <p:ph type="title"/>
          </p:nvPr>
        </p:nvSpPr>
        <p:spPr>
          <a:xfrm>
            <a:off x="611188" y="404664"/>
            <a:ext cx="6046788" cy="506413"/>
          </a:xfrm>
        </p:spPr>
        <p:txBody>
          <a:bodyPr/>
          <a:lstStyle/>
          <a:p>
            <a:r>
              <a:rPr lang="fr-FR" sz="4400" b="1" dirty="0">
                <a:solidFill>
                  <a:schemeClr val="bg1"/>
                </a:solidFill>
              </a:rPr>
              <a:t>Attention</a:t>
            </a:r>
          </a:p>
        </p:txBody>
      </p:sp>
      <p:sp>
        <p:nvSpPr>
          <p:cNvPr id="3" name="Espace réservé du contenu 2">
            <a:extLst>
              <a:ext uri="{FF2B5EF4-FFF2-40B4-BE49-F238E27FC236}">
                <a16:creationId xmlns:a16="http://schemas.microsoft.com/office/drawing/2014/main" id="{23A69243-2687-E4D7-C96B-4EC42F4DF08B}"/>
              </a:ext>
            </a:extLst>
          </p:cNvPr>
          <p:cNvSpPr>
            <a:spLocks noGrp="1"/>
          </p:cNvSpPr>
          <p:nvPr>
            <p:ph idx="1"/>
          </p:nvPr>
        </p:nvSpPr>
        <p:spPr>
          <a:xfrm>
            <a:off x="1043608" y="1772816"/>
            <a:ext cx="7992888" cy="4462463"/>
          </a:xfrm>
        </p:spPr>
        <p:txBody>
          <a:bodyPr/>
          <a:lstStyle/>
          <a:p>
            <a:r>
              <a:rPr lang="fr-FR" sz="1600" dirty="0"/>
              <a:t>Comment savoir s'il y a un risque de requalification de votre relation de travail ?</a:t>
            </a:r>
          </a:p>
          <a:p>
            <a:r>
              <a:rPr lang="fr-FR" sz="1600" dirty="0" err="1"/>
              <a:t>Posez-vous</a:t>
            </a:r>
            <a:r>
              <a:rPr lang="fr-FR" sz="1600" dirty="0"/>
              <a:t> les questions suivantes :</a:t>
            </a:r>
          </a:p>
          <a:p>
            <a:pPr>
              <a:buClr>
                <a:schemeClr val="bg1"/>
              </a:buClr>
              <a:buFont typeface="Arial" panose="020B0604020202020204" pitchFamily="34" charset="0"/>
              <a:buChar char="•"/>
            </a:pPr>
            <a:r>
              <a:rPr lang="fr-FR" sz="1600" dirty="0"/>
              <a:t>Pouvez-vous engager une personne (salarié, sous-traitant) à vos propres frais, pour vous faire aider ?</a:t>
            </a:r>
          </a:p>
          <a:p>
            <a:pPr>
              <a:buClr>
                <a:schemeClr val="bg1"/>
              </a:buClr>
              <a:buFont typeface="Arial" panose="020B0604020202020204" pitchFamily="34" charset="0"/>
              <a:buChar char="•"/>
            </a:pPr>
            <a:r>
              <a:rPr lang="fr-FR" sz="1600" dirty="0"/>
              <a:t>Fixez-vous librement vos prix ?</a:t>
            </a:r>
          </a:p>
          <a:p>
            <a:pPr>
              <a:buClr>
                <a:schemeClr val="bg1"/>
              </a:buClr>
              <a:buFont typeface="Arial" panose="020B0604020202020204" pitchFamily="34" charset="0"/>
              <a:buChar char="•"/>
            </a:pPr>
            <a:r>
              <a:rPr lang="fr-FR" sz="1600" dirty="0"/>
              <a:t>A chaque mission (même avec le même client), signez-vous un contrat et négociez-vous vos honoraires ?</a:t>
            </a:r>
          </a:p>
          <a:p>
            <a:pPr>
              <a:buClr>
                <a:schemeClr val="bg1"/>
              </a:buClr>
              <a:buFont typeface="Arial" panose="020B0604020202020204" pitchFamily="34" charset="0"/>
              <a:buChar char="•"/>
            </a:pPr>
            <a:r>
              <a:rPr lang="fr-FR" sz="1600" dirty="0"/>
              <a:t>Facturez-vous "à la mission" et non au nombre d'heures ou de jours ?</a:t>
            </a:r>
          </a:p>
          <a:p>
            <a:pPr>
              <a:buClr>
                <a:schemeClr val="bg1"/>
              </a:buClr>
              <a:buFont typeface="Arial" panose="020B0604020202020204" pitchFamily="34" charset="0"/>
              <a:buChar char="•"/>
            </a:pPr>
            <a:r>
              <a:rPr lang="fr-FR" sz="1600" dirty="0"/>
              <a:t>Est-ce que votre clientèle vous appartient ?</a:t>
            </a:r>
          </a:p>
          <a:p>
            <a:pPr>
              <a:buClr>
                <a:schemeClr val="bg1"/>
              </a:buClr>
              <a:buFont typeface="Arial" panose="020B0604020202020204" pitchFamily="34" charset="0"/>
              <a:buChar char="•"/>
            </a:pPr>
            <a:r>
              <a:rPr lang="fr-FR" sz="1600" dirty="0"/>
              <a:t>En cas de litige/contestation sur votre travail, devez-vous le corriger sur votre propre temps et à vos frais ? </a:t>
            </a:r>
          </a:p>
          <a:p>
            <a:pPr>
              <a:buClr>
                <a:schemeClr val="bg1"/>
              </a:buClr>
              <a:buFont typeface="Arial" panose="020B0604020202020204" pitchFamily="34" charset="0"/>
              <a:buChar char="•"/>
            </a:pPr>
            <a:endParaRPr lang="fr-FR" sz="1600" dirty="0"/>
          </a:p>
          <a:p>
            <a:pPr marL="0" indent="0">
              <a:buClr>
                <a:schemeClr val="bg1"/>
              </a:buClr>
            </a:pPr>
            <a:r>
              <a:rPr lang="fr-FR" sz="1600" dirty="0"/>
              <a:t>Si vous répondez OUI à toutes ces questions, le risque de requalification est pratiquement inexistant.</a:t>
            </a:r>
          </a:p>
        </p:txBody>
      </p:sp>
      <p:pic>
        <p:nvPicPr>
          <p:cNvPr id="4" name="Image 3">
            <a:extLst>
              <a:ext uri="{FF2B5EF4-FFF2-40B4-BE49-F238E27FC236}">
                <a16:creationId xmlns:a16="http://schemas.microsoft.com/office/drawing/2014/main" id="{04D934DF-23BD-A899-F4BC-C11D6D69FA68}"/>
              </a:ext>
            </a:extLst>
          </p:cNvPr>
          <p:cNvPicPr>
            <a:picLocks noChangeAspect="1"/>
          </p:cNvPicPr>
          <p:nvPr/>
        </p:nvPicPr>
        <p:blipFill>
          <a:blip r:embed="rId2"/>
          <a:stretch>
            <a:fillRect/>
          </a:stretch>
        </p:blipFill>
        <p:spPr>
          <a:xfrm>
            <a:off x="107504" y="1743758"/>
            <a:ext cx="818491" cy="720080"/>
          </a:xfrm>
          <a:prstGeom prst="rect">
            <a:avLst/>
          </a:prstGeom>
        </p:spPr>
      </p:pic>
    </p:spTree>
    <p:extLst>
      <p:ext uri="{BB962C8B-B14F-4D97-AF65-F5344CB8AC3E}">
        <p14:creationId xmlns:p14="http://schemas.microsoft.com/office/powerpoint/2010/main" val="3343173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5388C-3443-C38D-A97D-8FD106CCAD4B}"/>
              </a:ext>
            </a:extLst>
          </p:cNvPr>
          <p:cNvSpPr>
            <a:spLocks noGrp="1"/>
          </p:cNvSpPr>
          <p:nvPr>
            <p:ph type="title"/>
          </p:nvPr>
        </p:nvSpPr>
        <p:spPr>
          <a:xfrm>
            <a:off x="611188" y="404664"/>
            <a:ext cx="6046788" cy="506413"/>
          </a:xfrm>
        </p:spPr>
        <p:txBody>
          <a:bodyPr/>
          <a:lstStyle/>
          <a:p>
            <a:r>
              <a:rPr lang="fr-FR" sz="4400" b="1" dirty="0">
                <a:solidFill>
                  <a:schemeClr val="bg1"/>
                </a:solidFill>
              </a:rPr>
              <a:t>Attention</a:t>
            </a:r>
          </a:p>
        </p:txBody>
      </p:sp>
      <p:sp>
        <p:nvSpPr>
          <p:cNvPr id="3" name="Espace réservé du contenu 2">
            <a:extLst>
              <a:ext uri="{FF2B5EF4-FFF2-40B4-BE49-F238E27FC236}">
                <a16:creationId xmlns:a16="http://schemas.microsoft.com/office/drawing/2014/main" id="{23A69243-2687-E4D7-C96B-4EC42F4DF08B}"/>
              </a:ext>
            </a:extLst>
          </p:cNvPr>
          <p:cNvSpPr>
            <a:spLocks noGrp="1"/>
          </p:cNvSpPr>
          <p:nvPr>
            <p:ph idx="1"/>
          </p:nvPr>
        </p:nvSpPr>
        <p:spPr>
          <a:xfrm>
            <a:off x="1043608" y="1772816"/>
            <a:ext cx="7992888" cy="4462463"/>
          </a:xfrm>
        </p:spPr>
        <p:txBody>
          <a:bodyPr/>
          <a:lstStyle/>
          <a:p>
            <a:r>
              <a:rPr lang="fr-FR" sz="1600" dirty="0">
                <a:hlinkClick r:id="rId2"/>
              </a:rPr>
              <a:t>https://www.legalplace.fr/guides/auto-entrepreneur-association/</a:t>
            </a:r>
            <a:endParaRPr lang="fr-FR" sz="1600" dirty="0"/>
          </a:p>
          <a:p>
            <a:endParaRPr lang="fr-FR" sz="1600" dirty="0"/>
          </a:p>
          <a:p>
            <a:r>
              <a:rPr lang="fr-FR" sz="1600" dirty="0"/>
              <a:t>A titre d’exemples, les situations susceptibles d’entraîner une telle requalification peuvent être :</a:t>
            </a:r>
          </a:p>
          <a:p>
            <a:pPr>
              <a:buClr>
                <a:schemeClr val="bg1"/>
              </a:buClr>
              <a:buFont typeface="Arial" panose="020B0604020202020204" pitchFamily="34" charset="0"/>
              <a:buChar char="•"/>
            </a:pPr>
            <a:r>
              <a:rPr lang="fr-FR" sz="1600" dirty="0"/>
              <a:t>Une mise à disposition du matériel et du local par l’association ;</a:t>
            </a:r>
          </a:p>
          <a:p>
            <a:pPr>
              <a:buClr>
                <a:schemeClr val="bg1"/>
              </a:buClr>
              <a:buFont typeface="Arial" panose="020B0604020202020204" pitchFamily="34" charset="0"/>
              <a:buChar char="•"/>
            </a:pPr>
            <a:r>
              <a:rPr lang="fr-FR" sz="1600" dirty="0"/>
              <a:t>Des horaires et un nombre de séance fixés par l’association ;</a:t>
            </a:r>
          </a:p>
          <a:p>
            <a:pPr>
              <a:buClr>
                <a:schemeClr val="bg1"/>
              </a:buClr>
              <a:buFont typeface="Arial" panose="020B0604020202020204" pitchFamily="34" charset="0"/>
              <a:buChar char="•"/>
            </a:pPr>
            <a:r>
              <a:rPr lang="fr-FR" sz="1600" dirty="0"/>
              <a:t>Une dépendance financière notamment si l’association est le seul client de l’auto-entrepreneur ;</a:t>
            </a:r>
          </a:p>
          <a:p>
            <a:pPr>
              <a:buClr>
                <a:schemeClr val="bg1"/>
              </a:buClr>
              <a:buFont typeface="Arial" panose="020B0604020202020204" pitchFamily="34" charset="0"/>
              <a:buChar char="•"/>
            </a:pPr>
            <a:r>
              <a:rPr lang="fr-FR" sz="1600" dirty="0"/>
              <a:t>Un tarif horaire fixé par l’association et imposé à l’auto-entrepreneur ;</a:t>
            </a:r>
          </a:p>
          <a:p>
            <a:pPr>
              <a:buClr>
                <a:schemeClr val="bg1"/>
              </a:buClr>
              <a:buFont typeface="Arial" panose="020B0604020202020204" pitchFamily="34" charset="0"/>
              <a:buChar char="•"/>
            </a:pPr>
            <a:r>
              <a:rPr lang="fr-FR" sz="1600" dirty="0"/>
              <a:t>Un auto-entrepreneur ancien salarié de l’association ou intégré à une équipe de salariés ;</a:t>
            </a:r>
          </a:p>
          <a:p>
            <a:pPr>
              <a:buClr>
                <a:schemeClr val="bg1"/>
              </a:buClr>
              <a:buFont typeface="Arial" panose="020B0604020202020204" pitchFamily="34" charset="0"/>
              <a:buChar char="•"/>
            </a:pPr>
            <a:r>
              <a:rPr lang="fr-FR" sz="1600" dirty="0"/>
              <a:t>Être prestataire de sa propre association, etc.</a:t>
            </a:r>
          </a:p>
        </p:txBody>
      </p:sp>
    </p:spTree>
    <p:extLst>
      <p:ext uri="{BB962C8B-B14F-4D97-AF65-F5344CB8AC3E}">
        <p14:creationId xmlns:p14="http://schemas.microsoft.com/office/powerpoint/2010/main" val="4117738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65388C-3443-C38D-A97D-8FD106CCAD4B}"/>
              </a:ext>
            </a:extLst>
          </p:cNvPr>
          <p:cNvSpPr>
            <a:spLocks noGrp="1"/>
          </p:cNvSpPr>
          <p:nvPr>
            <p:ph type="title"/>
          </p:nvPr>
        </p:nvSpPr>
        <p:spPr>
          <a:xfrm>
            <a:off x="611188" y="404664"/>
            <a:ext cx="6046788" cy="506413"/>
          </a:xfrm>
        </p:spPr>
        <p:txBody>
          <a:bodyPr/>
          <a:lstStyle/>
          <a:p>
            <a:r>
              <a:rPr lang="fr-FR" sz="4400" b="1" dirty="0">
                <a:solidFill>
                  <a:schemeClr val="bg1"/>
                </a:solidFill>
              </a:rPr>
              <a:t>Attention</a:t>
            </a:r>
          </a:p>
        </p:txBody>
      </p:sp>
      <p:sp>
        <p:nvSpPr>
          <p:cNvPr id="3" name="Espace réservé du contenu 2">
            <a:extLst>
              <a:ext uri="{FF2B5EF4-FFF2-40B4-BE49-F238E27FC236}">
                <a16:creationId xmlns:a16="http://schemas.microsoft.com/office/drawing/2014/main" id="{23A69243-2687-E4D7-C96B-4EC42F4DF08B}"/>
              </a:ext>
            </a:extLst>
          </p:cNvPr>
          <p:cNvSpPr>
            <a:spLocks noGrp="1"/>
          </p:cNvSpPr>
          <p:nvPr>
            <p:ph idx="1"/>
          </p:nvPr>
        </p:nvSpPr>
        <p:spPr>
          <a:xfrm>
            <a:off x="323528" y="1772816"/>
            <a:ext cx="8712968" cy="4462463"/>
          </a:xfrm>
        </p:spPr>
        <p:txBody>
          <a:bodyPr/>
          <a:lstStyle/>
          <a:p>
            <a:r>
              <a:rPr lang="fr-FR" sz="1600" dirty="0">
                <a:hlinkClick r:id="rId2"/>
              </a:rPr>
              <a:t>https://www.legalplace.fr/guides/auto-entrepreneur-association/</a:t>
            </a:r>
            <a:endParaRPr lang="fr-FR" sz="1600" dirty="0"/>
          </a:p>
          <a:p>
            <a:r>
              <a:rPr lang="fr-FR" sz="1600" b="1" dirty="0"/>
              <a:t>Les points de vigilance</a:t>
            </a:r>
          </a:p>
          <a:p>
            <a:r>
              <a:rPr lang="fr-FR" sz="1600" dirty="0"/>
              <a:t>Enfin, pour éviter le travail dissimulé et la requalification en contrat de travail, l’association peut établir sa bonne foi si elle :</a:t>
            </a:r>
          </a:p>
          <a:p>
            <a:pPr>
              <a:buClr>
                <a:schemeClr val="bg1"/>
              </a:buClr>
              <a:buFont typeface="Wingdings" panose="05000000000000000000" pitchFamily="2" charset="2"/>
              <a:buChar char="Ø"/>
            </a:pPr>
            <a:r>
              <a:rPr lang="fr-FR" sz="1600" dirty="0"/>
              <a:t>S’assure que le prestataire travaille aussi pour d’autres clients ;</a:t>
            </a:r>
          </a:p>
          <a:p>
            <a:pPr>
              <a:buClr>
                <a:schemeClr val="bg1"/>
              </a:buClr>
              <a:buFont typeface="Wingdings" panose="05000000000000000000" pitchFamily="2" charset="2"/>
              <a:buChar char="Ø"/>
            </a:pPr>
            <a:r>
              <a:rPr lang="fr-FR" sz="1600" dirty="0"/>
              <a:t>Donne le plus d’autonomie possible à son prestataire ;</a:t>
            </a:r>
          </a:p>
          <a:p>
            <a:pPr>
              <a:buClr>
                <a:schemeClr val="bg1"/>
              </a:buClr>
              <a:buFont typeface="Wingdings" panose="05000000000000000000" pitchFamily="2" charset="2"/>
              <a:buChar char="Ø"/>
            </a:pPr>
            <a:r>
              <a:rPr lang="fr-FR" sz="1600" dirty="0"/>
              <a:t>Vérifie que l’auto-entrepreneur n’est pas un ancien salarié de l’association ;</a:t>
            </a:r>
          </a:p>
          <a:p>
            <a:pPr>
              <a:buClr>
                <a:schemeClr val="bg1"/>
              </a:buClr>
              <a:buFont typeface="Wingdings" panose="05000000000000000000" pitchFamily="2" charset="2"/>
              <a:buChar char="Ø"/>
            </a:pPr>
            <a:r>
              <a:rPr lang="fr-FR" sz="1600" dirty="0"/>
              <a:t>Valide le contrat de prestation de service de l’auto-entrepreneur en assemblée générale et retranscrit les modalités dans un procès-verbal ;</a:t>
            </a:r>
          </a:p>
          <a:p>
            <a:pPr>
              <a:buClr>
                <a:schemeClr val="bg1"/>
              </a:buClr>
              <a:buFont typeface="Wingdings" panose="05000000000000000000" pitchFamily="2" charset="2"/>
              <a:buChar char="Ø"/>
            </a:pPr>
            <a:r>
              <a:rPr lang="fr-FR" sz="1600" dirty="0"/>
              <a:t>Vérifie que le plafond de 72 600€ de prestation de service pour l’auto-entrepreneur n’est pas atteint ;</a:t>
            </a:r>
          </a:p>
          <a:p>
            <a:pPr>
              <a:buClr>
                <a:schemeClr val="bg1"/>
              </a:buClr>
              <a:buFont typeface="Wingdings" panose="05000000000000000000" pitchFamily="2" charset="2"/>
              <a:buChar char="Ø"/>
            </a:pPr>
            <a:r>
              <a:rPr lang="fr-FR" sz="1600" dirty="0"/>
              <a:t>Rédige un contrat de prestation de service précis et clair au regard des missions à accomplir ;</a:t>
            </a:r>
          </a:p>
          <a:p>
            <a:pPr>
              <a:buClr>
                <a:schemeClr val="bg1"/>
              </a:buClr>
              <a:buFont typeface="Wingdings" panose="05000000000000000000" pitchFamily="2" charset="2"/>
              <a:buChar char="Ø"/>
            </a:pPr>
            <a:r>
              <a:rPr lang="fr-FR" sz="1600" dirty="0"/>
              <a:t>Émet des factures pour chaque prestation de service, etc.</a:t>
            </a:r>
          </a:p>
        </p:txBody>
      </p:sp>
    </p:spTree>
    <p:extLst>
      <p:ext uri="{BB962C8B-B14F-4D97-AF65-F5344CB8AC3E}">
        <p14:creationId xmlns:p14="http://schemas.microsoft.com/office/powerpoint/2010/main" val="243030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6E0A3B22-C21F-4003-9C9B-B939E4120013}"/>
              </a:ext>
            </a:extLst>
          </p:cNvPr>
          <p:cNvSpPr>
            <a:spLocks noGrp="1" noChangeArrowheads="1"/>
          </p:cNvSpPr>
          <p:nvPr>
            <p:ph type="title"/>
          </p:nvPr>
        </p:nvSpPr>
        <p:spPr>
          <a:xfrm>
            <a:off x="472072" y="3212976"/>
            <a:ext cx="8353300" cy="620712"/>
          </a:xfrm>
          <a:ln/>
        </p:spPr>
        <p:txBody>
          <a:bodyPr/>
          <a:lstStyle/>
          <a:p>
            <a:pPr algn="ctr" hangingPunct="1">
              <a:lnSpc>
                <a:spcPct val="100000"/>
              </a:lnSpc>
              <a:tabLst>
                <a:tab pos="723900" algn="l"/>
                <a:tab pos="1447800" algn="l"/>
                <a:tab pos="2171700" algn="l"/>
                <a:tab pos="2895600" algn="l"/>
                <a:tab pos="3619500" algn="l"/>
                <a:tab pos="4343400" algn="l"/>
                <a:tab pos="5067300" algn="l"/>
                <a:tab pos="5791200" algn="l"/>
              </a:tabLst>
            </a:pPr>
            <a:r>
              <a:rPr lang="fr-FR" altLang="fr-FR" sz="3600" b="1" dirty="0">
                <a:solidFill>
                  <a:srgbClr val="FFFFFF"/>
                </a:solidFill>
              </a:rPr>
              <a:t>Merci</a:t>
            </a:r>
            <a:br>
              <a:rPr lang="fr-FR" altLang="fr-FR" sz="3600" b="1" dirty="0">
                <a:solidFill>
                  <a:srgbClr val="FFFFFF"/>
                </a:solidFill>
              </a:rPr>
            </a:br>
            <a:r>
              <a:rPr lang="fr-FR" altLang="fr-FR" sz="3600" b="1" dirty="0">
                <a:solidFill>
                  <a:srgbClr val="FFFFFF"/>
                </a:solidFill>
              </a:rPr>
              <a:t>Bonne soirée</a:t>
            </a:r>
          </a:p>
        </p:txBody>
      </p:sp>
      <p:pic>
        <p:nvPicPr>
          <p:cNvPr id="3" name="Image 2" descr="Une image contenant texte, clipart, Graphique, graphisme&#10;&#10;Description générée automatiquement">
            <a:extLst>
              <a:ext uri="{FF2B5EF4-FFF2-40B4-BE49-F238E27FC236}">
                <a16:creationId xmlns:a16="http://schemas.microsoft.com/office/drawing/2014/main" id="{A81E96B9-314B-1C38-4D7E-1E7119513E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4365104"/>
            <a:ext cx="2946457" cy="2266035"/>
          </a:xfrm>
          <a:prstGeom prst="rect">
            <a:avLst/>
          </a:prstGeom>
        </p:spPr>
      </p:pic>
    </p:spTree>
    <p:extLst>
      <p:ext uri="{BB962C8B-B14F-4D97-AF65-F5344CB8AC3E}">
        <p14:creationId xmlns:p14="http://schemas.microsoft.com/office/powerpoint/2010/main" val="23714245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hème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fr-FR" sz="1800" b="0" i="0" u="none" strike="noStrike" cap="none" normalizeH="0" baseline="0" smtClean="0">
            <a:ln>
              <a:noFill/>
            </a:ln>
            <a:effectLst/>
            <a:latin typeface="Arial" panose="020B0604020202020204" pitchFamily="34" charset="0"/>
            <a:ea typeface="Microsoft YaHei" panose="020B0503020204020204" pitchFamily="34" charset="-122"/>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2997</TotalTime>
  <Words>2223</Words>
  <Application>Microsoft Office PowerPoint</Application>
  <PresentationFormat>Affichage à l'écran (4:3)</PresentationFormat>
  <Paragraphs>180</Paragraphs>
  <Slides>27</Slides>
  <Notes>4</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27</vt:i4>
      </vt:variant>
    </vt:vector>
  </HeadingPairs>
  <TitlesOfParts>
    <vt:vector size="32" baseType="lpstr">
      <vt:lpstr>Arial</vt:lpstr>
      <vt:lpstr>Times New Roman</vt:lpstr>
      <vt:lpstr>Wingdings</vt:lpstr>
      <vt:lpstr>Thème Office</vt:lpstr>
      <vt:lpstr>Thème Office</vt:lpstr>
      <vt:lpstr>le statut de salarié  vs  le régime d’auto-entrepreneur </vt:lpstr>
      <vt:lpstr>Avant-Propos : Attention au vocabulaire rint Slide Master</vt:lpstr>
      <vt:lpstr>Présentation PowerPoint</vt:lpstr>
      <vt:lpstr>Salarié vs Auto-Entrepreneur rint Slide Master</vt:lpstr>
      <vt:lpstr>Salarié vs Auto-Entrepreneur</vt:lpstr>
      <vt:lpstr>Salarié vs Auto-Entrepreneur</vt:lpstr>
      <vt:lpstr>Attention</vt:lpstr>
      <vt:lpstr>Salarié vs Auto-Entrepreneur</vt:lpstr>
      <vt:lpstr>Attention</vt:lpstr>
      <vt:lpstr>Salarié vs Auto-Entrepreneur</vt:lpstr>
      <vt:lpstr>Attention</vt:lpstr>
      <vt:lpstr>Salarié vs Auto-Entrepreneur</vt:lpstr>
      <vt:lpstr>Attention</vt:lpstr>
      <vt:lpstr>Salarié vs Auto-Entrepreneur</vt:lpstr>
      <vt:lpstr>Attention</vt:lpstr>
      <vt:lpstr>Salarié vs Auto-Entrepreneur</vt:lpstr>
      <vt:lpstr>Salarié vs Auto-Entrepreneur</vt:lpstr>
      <vt:lpstr>Salarié vs Auto-Entrepreneur</vt:lpstr>
      <vt:lpstr>Salarié vs Auto-Entrepreneur</vt:lpstr>
      <vt:lpstr>Salarié vs Auto-Entrepreneur</vt:lpstr>
      <vt:lpstr>Présentation PowerPoint</vt:lpstr>
      <vt:lpstr>Présentation PowerPoint</vt:lpstr>
      <vt:lpstr>Attention</vt:lpstr>
      <vt:lpstr>Attention</vt:lpstr>
      <vt:lpstr>Attention</vt:lpstr>
      <vt:lpstr>Attention</vt:lpstr>
      <vt:lpstr>Merci Bonne soirée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Comité Directeur de l’Office Municipal des Sports</dc:title>
  <dc:creator>Didier PASCAL</dc:creator>
  <cp:lastModifiedBy>Didier PASCAL</cp:lastModifiedBy>
  <cp:revision>27</cp:revision>
  <cp:lastPrinted>2023-01-27T17:03:51Z</cp:lastPrinted>
  <dcterms:created xsi:type="dcterms:W3CDTF">2021-07-01T14:11:54Z</dcterms:created>
  <dcterms:modified xsi:type="dcterms:W3CDTF">2024-04-16T12:39:08Z</dcterms:modified>
</cp:coreProperties>
</file>