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p>
            <a:endParaRPr b="0" lang="fr-FR" sz="1400" spc="-1" strike="noStrike">
              <a:solidFill>
                <a:srgbClr val="000000"/>
              </a:solidFill>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rmAutofit/>
          </a:bodyPr>
          <a:p>
            <a:r>
              <a:rPr b="0" lang="fr-FR" sz="6000" spc="-1" strike="noStrike">
                <a:solidFill>
                  <a:srgbClr val="000000"/>
                </a:solidFill>
                <a:latin typeface="Arial"/>
              </a:rPr>
              <a:t>Cliquez pour éditer le format du texte-titre</a:t>
            </a:r>
            <a:endParaRPr b="0" lang="fr-FR" sz="6000" spc="-1" strike="noStrike">
              <a:solidFill>
                <a:srgbClr val="000000"/>
              </a:solidFill>
              <a:latin typeface="Arial"/>
            </a:endParaRPr>
          </a:p>
        </p:txBody>
      </p:sp>
      <p:sp>
        <p:nvSpPr>
          <p:cNvPr id="1" name="PlaceHolder 2"/>
          <p:cNvSpPr>
            <a:spLocks noGrp="1"/>
          </p:cNvSpPr>
          <p:nvPr>
            <p:ph type="dt"/>
          </p:nvPr>
        </p:nvSpPr>
        <p:spPr>
          <a:xfrm>
            <a:off x="838080" y="6356520"/>
            <a:ext cx="2742840" cy="364680"/>
          </a:xfrm>
          <a:prstGeom prst="rect">
            <a:avLst/>
          </a:prstGeom>
        </p:spPr>
        <p:txBody>
          <a:bodyPr anchor="ctr"/>
          <a:p>
            <a:endParaRPr b="0" lang="fr-FR" sz="24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9757E5BC-A565-4040-A09F-41BD85DB5A17}" type="slidenum">
              <a:rPr b="0" lang="fr-FR" sz="1200" spc="-1" strike="noStrike">
                <a:solidFill>
                  <a:srgbClr val="888888"/>
                </a:solidFill>
                <a:latin typeface="Calibri"/>
                <a:ea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Arial"/>
              </a:rPr>
              <a:t>Cliquez pour éditer le format du plan de texte</a:t>
            </a:r>
            <a:endParaRPr b="0" lang="fr-F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400" spc="-1" strike="noStrike">
                <a:solidFill>
                  <a:srgbClr val="000000"/>
                </a:solidFill>
                <a:latin typeface="Arial"/>
              </a:rPr>
              <a:t>Second niveau de plan</a:t>
            </a:r>
            <a:endParaRPr b="0" lang="fr-F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400" spc="-1" strike="noStrike">
                <a:solidFill>
                  <a:srgbClr val="000000"/>
                </a:solidFill>
                <a:latin typeface="Arial"/>
              </a:rPr>
              <a:t>Troisième niveau de plan</a:t>
            </a:r>
            <a:endParaRPr b="0" lang="fr-F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400" spc="-1" strike="noStrike">
                <a:solidFill>
                  <a:srgbClr val="000000"/>
                </a:solidFill>
                <a:latin typeface="Arial"/>
              </a:rPr>
              <a:t>Quatrième niveau de plan</a:t>
            </a:r>
            <a:endParaRPr b="0" lang="fr-F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1113120" y="1142280"/>
            <a:ext cx="9143640" cy="1461600"/>
          </a:xfrm>
          <a:prstGeom prst="rect">
            <a:avLst/>
          </a:prstGeom>
          <a:noFill/>
          <a:ln>
            <a:noFill/>
          </a:ln>
        </p:spPr>
        <p:txBody>
          <a:bodyPr anchor="b"/>
          <a:p>
            <a:pPr algn="ctr">
              <a:lnSpc>
                <a:spcPct val="90000"/>
              </a:lnSpc>
            </a:pPr>
            <a:r>
              <a:rPr b="1" lang="fr-FR" sz="7400" spc="-1" strike="noStrike" u="sng">
                <a:solidFill>
                  <a:srgbClr val="000000"/>
                </a:solidFill>
                <a:uFillTx/>
                <a:latin typeface="Calibri"/>
                <a:ea typeface="Calibri"/>
              </a:rPr>
              <a:t>Le monde de l’arbitrage </a:t>
            </a:r>
            <a:endParaRPr b="0" lang="fr-FR" sz="7400" spc="-1" strike="noStrike">
              <a:solidFill>
                <a:srgbClr val="000000"/>
              </a:solidFill>
              <a:latin typeface="Arial"/>
            </a:endParaRPr>
          </a:p>
        </p:txBody>
      </p:sp>
      <p:sp>
        <p:nvSpPr>
          <p:cNvPr id="42" name="CustomShape 2"/>
          <p:cNvSpPr/>
          <p:nvPr/>
        </p:nvSpPr>
        <p:spPr>
          <a:xfrm>
            <a:off x="1113120" y="3050640"/>
            <a:ext cx="10564920" cy="2833920"/>
          </a:xfrm>
          <a:prstGeom prst="rect">
            <a:avLst/>
          </a:prstGeom>
          <a:noFill/>
          <a:ln>
            <a:noFill/>
          </a:ln>
        </p:spPr>
        <p:style>
          <a:lnRef idx="0"/>
          <a:fillRef idx="0"/>
          <a:effectRef idx="0"/>
          <a:fontRef idx="minor"/>
        </p:style>
        <p:txBody>
          <a:bodyPr/>
          <a:p>
            <a:pPr>
              <a:lnSpc>
                <a:spcPct val="100000"/>
              </a:lnSpc>
            </a:pPr>
            <a:r>
              <a:rPr b="0" lang="fr-FR" sz="2800" spc="-1" strike="noStrike">
                <a:solidFill>
                  <a:srgbClr val="000000"/>
                </a:solidFill>
                <a:latin typeface="Calibri"/>
                <a:ea typeface="Calibri"/>
              </a:rPr>
              <a:t>Document réalisé par la Direction Nationale de l’Arbitrage</a:t>
            </a:r>
            <a:endParaRPr b="0" lang="fr-FR" sz="2800" spc="-1" strike="noStrike">
              <a:latin typeface="Arial"/>
            </a:endParaRPr>
          </a:p>
          <a:p>
            <a:pPr>
              <a:lnSpc>
                <a:spcPct val="100000"/>
              </a:lnSpc>
            </a:pPr>
            <a:endParaRPr b="0" lang="fr-FR" sz="2800" spc="-1" strike="noStrike">
              <a:latin typeface="Arial"/>
            </a:endParaRPr>
          </a:p>
          <a:p>
            <a:pPr>
              <a:lnSpc>
                <a:spcPct val="100000"/>
              </a:lnSpc>
            </a:pPr>
            <a:r>
              <a:rPr b="0" lang="fr-FR" sz="2400" spc="-1" strike="noStrike">
                <a:solidFill>
                  <a:srgbClr val="000000"/>
                </a:solidFill>
                <a:latin typeface="Calibri"/>
                <a:ea typeface="Calibri"/>
              </a:rPr>
              <a:t> </a:t>
            </a:r>
            <a:endParaRPr b="0" lang="fr-FR" sz="2400" spc="-1" strike="noStrike">
              <a:latin typeface="Arial"/>
            </a:endParaRPr>
          </a:p>
          <a:p>
            <a:pPr>
              <a:lnSpc>
                <a:spcPct val="100000"/>
              </a:lnSpc>
            </a:pPr>
            <a:endParaRPr b="0" lang="fr-FR" sz="2400" spc="-1" strike="noStrike">
              <a:latin typeface="Arial"/>
            </a:endParaRPr>
          </a:p>
          <a:p>
            <a:pPr>
              <a:lnSpc>
                <a:spcPct val="100000"/>
              </a:lnSpc>
            </a:pPr>
            <a:r>
              <a:rPr b="0" lang="fr-FR" sz="2400" spc="-1" strike="noStrike">
                <a:solidFill>
                  <a:srgbClr val="000000"/>
                </a:solidFill>
                <a:latin typeface="Calibri"/>
                <a:ea typeface="Calibri"/>
              </a:rPr>
              <a:t>Réunion organisée et animée par ,Dominique DERVIEUX, responsable Communication de la DNA</a:t>
            </a:r>
            <a:endParaRPr b="0" lang="fr-FR" sz="2400" spc="-1" strike="noStrike">
              <a:latin typeface="Arial"/>
            </a:endParaRPr>
          </a:p>
          <a:p>
            <a:pPr>
              <a:lnSpc>
                <a:spcPct val="100000"/>
              </a:lnSpc>
            </a:pP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77" name="CustomShape 2"/>
          <p:cNvSpPr/>
          <p:nvPr/>
        </p:nvSpPr>
        <p:spPr>
          <a:xfrm>
            <a:off x="0" y="1757520"/>
            <a:ext cx="12124800" cy="519552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Un Arbitre Fédéral de Club doit être âgé d’au moins 16 ans.</a:t>
            </a:r>
            <a:endParaRPr b="0" lang="fr-FR" sz="2800" spc="-1" strike="noStrike">
              <a:latin typeface="Arial"/>
            </a:endParaRPr>
          </a:p>
          <a:p>
            <a:pPr lvl="1" marL="743040" indent="-285480">
              <a:lnSpc>
                <a:spcPct val="107000"/>
              </a:lnSpc>
              <a:spcBef>
                <a:spcPts val="601"/>
              </a:spcBef>
              <a:buClr>
                <a:srgbClr val="000000"/>
              </a:buClr>
              <a:buFont typeface="Calibri"/>
              <a:buAutoNum type="alphaLcPeriod"/>
            </a:pPr>
            <a:r>
              <a:rPr b="1" i="1" lang="fr-FR" sz="2800" spc="-1" strike="noStrike">
                <a:solidFill>
                  <a:srgbClr val="000000"/>
                </a:solidFill>
                <a:latin typeface="Calibri"/>
                <a:ea typeface="Calibri"/>
              </a:rPr>
              <a:t>Le cursus</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Suivre un stage d’Arbitre Fédéral Club (SC) d’une durée de 14h (2 jours). </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Thèmes abordés dans le stage SC : les règles du jeu, l’aptitude à arbitrer un match et l’acquisition de compétences organisationnelles, la connaissance des compétitions fédérales et des règlements fédéraux, la philosophie de l’arbitrage, le fonctionnement des pendules électroniques, l’accueil du joueur handicapé, les missions et les devoirs de l’arbitre, le règlement intérieur de la D.N.A.</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l’UV Règles du Jeu (UVR) et l’UV Compétitions fédérales (UVC)</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une attestation de stage pratique (ASP) favorable lors d’un tournoi homologué.</a:t>
            </a:r>
            <a:endParaRPr b="0" lang="fr-FR" sz="2800" spc="-1" strike="noStrike">
              <a:latin typeface="Arial"/>
            </a:endParaRPr>
          </a:p>
        </p:txBody>
      </p:sp>
      <p:sp>
        <p:nvSpPr>
          <p:cNvPr id="78" name="CustomShape 3"/>
          <p:cNvSpPr/>
          <p:nvPr/>
        </p:nvSpPr>
        <p:spPr>
          <a:xfrm>
            <a:off x="248760" y="1138320"/>
            <a:ext cx="5637960" cy="579240"/>
          </a:xfrm>
          <a:prstGeom prst="rect">
            <a:avLst/>
          </a:prstGeom>
          <a:noFill/>
          <a:ln>
            <a:noFill/>
          </a:ln>
        </p:spPr>
        <p:style>
          <a:lnRef idx="0"/>
          <a:fillRef idx="0"/>
          <a:effectRef idx="0"/>
          <a:fontRef idx="minor"/>
        </p:style>
        <p:txBody>
          <a:bodyPr/>
          <a:p>
            <a:pPr>
              <a:lnSpc>
                <a:spcPct val="100000"/>
              </a:lnSpc>
            </a:pPr>
            <a:r>
              <a:rPr b="0" lang="fr-FR" sz="3200" spc="-1" strike="noStrike" u="sng">
                <a:solidFill>
                  <a:srgbClr val="000000"/>
                </a:solidFill>
                <a:uFillTx/>
                <a:latin typeface="Calibri"/>
                <a:ea typeface="Calibri"/>
              </a:rPr>
              <a:t>2) L’Arbitre Fédéral de Club (AFC)</a:t>
            </a:r>
            <a:endParaRPr b="0" lang="fr-FR" sz="3200" spc="-1" strike="noStrike">
              <a:latin typeface="Arial"/>
            </a:endParaRPr>
          </a:p>
        </p:txBody>
      </p:sp>
      <p:pic>
        <p:nvPicPr>
          <p:cNvPr id="79" name="Google Shape;159;p10" descr=""/>
          <p:cNvPicPr/>
          <p:nvPr/>
        </p:nvPicPr>
        <p:blipFill>
          <a:blip r:embed="rId1"/>
          <a:stretch/>
        </p:blipFill>
        <p:spPr>
          <a:xfrm>
            <a:off x="7881840" y="34560"/>
            <a:ext cx="4361760" cy="1722600"/>
          </a:xfrm>
          <a:prstGeom prst="rect">
            <a:avLst/>
          </a:prstGeom>
          <a:ln>
            <a:noFill/>
          </a:ln>
        </p:spPr>
      </p:pic>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81" name="CustomShape 2"/>
          <p:cNvSpPr/>
          <p:nvPr/>
        </p:nvSpPr>
        <p:spPr>
          <a:xfrm>
            <a:off x="248760" y="1138320"/>
            <a:ext cx="5637960" cy="579240"/>
          </a:xfrm>
          <a:prstGeom prst="rect">
            <a:avLst/>
          </a:prstGeom>
          <a:noFill/>
          <a:ln>
            <a:noFill/>
          </a:ln>
        </p:spPr>
        <p:style>
          <a:lnRef idx="0"/>
          <a:fillRef idx="0"/>
          <a:effectRef idx="0"/>
          <a:fontRef idx="minor"/>
        </p:style>
        <p:txBody>
          <a:bodyPr/>
          <a:p>
            <a:pPr>
              <a:lnSpc>
                <a:spcPct val="100000"/>
              </a:lnSpc>
            </a:pPr>
            <a:r>
              <a:rPr b="0" lang="fr-FR" sz="3200" spc="-1" strike="noStrike" u="sng">
                <a:solidFill>
                  <a:srgbClr val="000000"/>
                </a:solidFill>
                <a:uFillTx/>
                <a:latin typeface="Calibri"/>
                <a:ea typeface="Calibri"/>
              </a:rPr>
              <a:t>2) L’Arbitre Fédéral de Club (AFC)</a:t>
            </a:r>
            <a:endParaRPr b="0" lang="fr-FR" sz="3200" spc="-1" strike="noStrike">
              <a:latin typeface="Arial"/>
            </a:endParaRPr>
          </a:p>
        </p:txBody>
      </p:sp>
      <p:sp>
        <p:nvSpPr>
          <p:cNvPr id="82" name="CustomShape 3"/>
          <p:cNvSpPr/>
          <p:nvPr/>
        </p:nvSpPr>
        <p:spPr>
          <a:xfrm>
            <a:off x="248760" y="2180160"/>
            <a:ext cx="11461680" cy="410400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a:t>
            </a:r>
            <a:endParaRPr b="0" lang="fr-FR" sz="2800" spc="-1" strike="noStrike">
              <a:latin typeface="Arial"/>
            </a:endParaRPr>
          </a:p>
          <a:p>
            <a:pPr marL="457200">
              <a:lnSpc>
                <a:spcPct val="107000"/>
              </a:lnSpc>
              <a:spcBef>
                <a:spcPts val="799"/>
              </a:spcBef>
            </a:pPr>
            <a:endParaRPr b="0" lang="fr-FR" sz="2800" spc="-1" strike="noStrike">
              <a:latin typeface="Arial"/>
            </a:endParaRPr>
          </a:p>
          <a:p>
            <a:pPr marL="343080" indent="-34272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Tous les matchs du championnat de France des clubs, quelle que soit la division, sauf le Top 12 et Top 12F,</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Tous les matchs locaux, départementaux, régionaux,</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Tous les tournois fermés (sans joueurs classés F.I.D.E.) et tous les matchs joués au système de Scheveningen (sans joueurs classés F.I.D.E.),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Toutes les coupes locales, départementales, régionales,</a:t>
            </a:r>
            <a:endParaRPr b="0" lang="fr-FR" sz="2800" spc="-1" strike="noStrike">
              <a:latin typeface="Arial"/>
            </a:endParaRPr>
          </a:p>
        </p:txBody>
      </p:sp>
      <p:pic>
        <p:nvPicPr>
          <p:cNvPr id="83" name="Google Shape;167;p11" descr=""/>
          <p:cNvPicPr/>
          <p:nvPr/>
        </p:nvPicPr>
        <p:blipFill>
          <a:blip r:embed="rId1"/>
          <a:stretch/>
        </p:blipFill>
        <p:spPr>
          <a:xfrm>
            <a:off x="8532000" y="0"/>
            <a:ext cx="2627280" cy="3129480"/>
          </a:xfrm>
          <a:prstGeom prst="rect">
            <a:avLst/>
          </a:prstGeom>
          <a:ln>
            <a:noFill/>
          </a:ln>
        </p:spPr>
      </p:pic>
    </p:spTree>
  </p:cSld>
  <mc:AlternateContent>
    <mc:Choice Requires="p14">
      <p:transition spd="slow" p14:dur="2000"/>
    </mc:Choice>
    <mc:Fallback>
      <p:transition spd="slow"/>
    </mc:Fallback>
  </mc:AlternateContent>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2" presetSubtype="4">
                                  <p:stCondLst>
                                    <p:cond delay="0"/>
                                  </p:stCondLst>
                                  <p:childTnLst>
                                    <p:set>
                                      <p:cBhvr>
                                        <p:cTn id="196" dur="1" fill="hold">
                                          <p:stCondLst>
                                            <p:cond delay="0"/>
                                          </p:stCondLst>
                                        </p:cTn>
                                        <p:tgtEl>
                                          <p:spTgt spid="82">
                                            <p:txEl>
                                              <p:pRg st="0" end="0"/>
                                            </p:txEl>
                                          </p:spTgt>
                                        </p:tgtEl>
                                        <p:attrNameLst>
                                          <p:attrName>style.visibility</p:attrName>
                                        </p:attrNameLst>
                                      </p:cBhvr>
                                      <p:to>
                                        <p:strVal val="visible"/>
                                      </p:to>
                                    </p:set>
                                    <p:anim calcmode="lin" valueType="num">
                                      <p:cBhvr additive="repl">
                                        <p:cTn id="197" dur="500"/>
                                        <p:tgtEl>
                                          <p:spTgt spid="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nodeType="clickEffect" fill="hold" presetClass="entr" presetID="2" presetSubtype="4">
                                  <p:stCondLst>
                                    <p:cond delay="0"/>
                                  </p:stCondLst>
                                  <p:childTnLst>
                                    <p:set>
                                      <p:cBhvr>
                                        <p:cTn id="201" dur="1" fill="hold">
                                          <p:stCondLst>
                                            <p:cond delay="0"/>
                                          </p:stCondLst>
                                        </p:cTn>
                                        <p:tgtEl>
                                          <p:spTgt spid="82">
                                            <p:txEl>
                                              <p:pRg st="1" end="1"/>
                                            </p:txEl>
                                          </p:spTgt>
                                        </p:tgtEl>
                                        <p:attrNameLst>
                                          <p:attrName>style.visibility</p:attrName>
                                        </p:attrNameLst>
                                      </p:cBhvr>
                                      <p:to>
                                        <p:strVal val="visible"/>
                                      </p:to>
                                    </p:set>
                                    <p:anim calcmode="lin" valueType="num">
                                      <p:cBhvr additive="repl">
                                        <p:cTn id="202" dur="500"/>
                                        <p:tgtEl>
                                          <p:spTgt spid="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2" presetSubtype="4">
                                  <p:stCondLst>
                                    <p:cond delay="0"/>
                                  </p:stCondLst>
                                  <p:childTnLst>
                                    <p:set>
                                      <p:cBhvr>
                                        <p:cTn id="206" dur="1" fill="hold">
                                          <p:stCondLst>
                                            <p:cond delay="0"/>
                                          </p:stCondLst>
                                        </p:cTn>
                                        <p:tgtEl>
                                          <p:spTgt spid="82">
                                            <p:txEl>
                                              <p:pRg st="2" end="2"/>
                                            </p:txEl>
                                          </p:spTgt>
                                        </p:tgtEl>
                                        <p:attrNameLst>
                                          <p:attrName>style.visibility</p:attrName>
                                        </p:attrNameLst>
                                      </p:cBhvr>
                                      <p:to>
                                        <p:strVal val="visible"/>
                                      </p:to>
                                    </p:set>
                                    <p:anim calcmode="lin" valueType="num">
                                      <p:cBhvr additive="repl">
                                        <p:cTn id="207" dur="500"/>
                                        <p:tgtEl>
                                          <p:spTgt spid="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nodeType="clickEffect" fill="hold" presetClass="entr" presetID="2" presetSubtype="4">
                                  <p:stCondLst>
                                    <p:cond delay="0"/>
                                  </p:stCondLst>
                                  <p:childTnLst>
                                    <p:set>
                                      <p:cBhvr>
                                        <p:cTn id="211" dur="1" fill="hold">
                                          <p:stCondLst>
                                            <p:cond delay="0"/>
                                          </p:stCondLst>
                                        </p:cTn>
                                        <p:tgtEl>
                                          <p:spTgt spid="82">
                                            <p:txEl>
                                              <p:pRg st="3" end="3"/>
                                            </p:txEl>
                                          </p:spTgt>
                                        </p:tgtEl>
                                        <p:attrNameLst>
                                          <p:attrName>style.visibility</p:attrName>
                                        </p:attrNameLst>
                                      </p:cBhvr>
                                      <p:to>
                                        <p:strVal val="visible"/>
                                      </p:to>
                                    </p:set>
                                    <p:anim calcmode="lin" valueType="num">
                                      <p:cBhvr additive="repl">
                                        <p:cTn id="212" dur="500"/>
                                        <p:tgtEl>
                                          <p:spTgt spid="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2" presetSubtype="4">
                                  <p:stCondLst>
                                    <p:cond delay="0"/>
                                  </p:stCondLst>
                                  <p:childTnLst>
                                    <p:set>
                                      <p:cBhvr>
                                        <p:cTn id="216" dur="1" fill="hold">
                                          <p:stCondLst>
                                            <p:cond delay="0"/>
                                          </p:stCondLst>
                                        </p:cTn>
                                        <p:tgtEl>
                                          <p:spTgt spid="82">
                                            <p:txEl>
                                              <p:pRg st="4" end="4"/>
                                            </p:txEl>
                                          </p:spTgt>
                                        </p:tgtEl>
                                        <p:attrNameLst>
                                          <p:attrName>style.visibility</p:attrName>
                                        </p:attrNameLst>
                                      </p:cBhvr>
                                      <p:to>
                                        <p:strVal val="visible"/>
                                      </p:to>
                                    </p:set>
                                    <p:anim calcmode="lin" valueType="num">
                                      <p:cBhvr additive="repl">
                                        <p:cTn id="217" dur="500"/>
                                        <p:tgtEl>
                                          <p:spTgt spid="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nodeType="clickEffect" fill="hold" presetClass="entr" presetID="2" presetSubtype="4">
                                  <p:stCondLst>
                                    <p:cond delay="0"/>
                                  </p:stCondLst>
                                  <p:childTnLst>
                                    <p:set>
                                      <p:cBhvr>
                                        <p:cTn id="221" dur="1" fill="hold">
                                          <p:stCondLst>
                                            <p:cond delay="0"/>
                                          </p:stCondLst>
                                        </p:cTn>
                                        <p:tgtEl>
                                          <p:spTgt spid="82">
                                            <p:txEl>
                                              <p:pRg st="5" end="5"/>
                                            </p:txEl>
                                          </p:spTgt>
                                        </p:tgtEl>
                                        <p:attrNameLst>
                                          <p:attrName>style.visibility</p:attrName>
                                        </p:attrNameLst>
                                      </p:cBhvr>
                                      <p:to>
                                        <p:strVal val="visible"/>
                                      </p:to>
                                    </p:set>
                                    <p:anim calcmode="lin" valueType="num">
                                      <p:cBhvr additive="repl">
                                        <p:cTn id="222" dur="500"/>
                                        <p:tgtEl>
                                          <p:spTgt spid="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85" name="CustomShape 2"/>
          <p:cNvSpPr/>
          <p:nvPr/>
        </p:nvSpPr>
        <p:spPr>
          <a:xfrm>
            <a:off x="248760" y="1138320"/>
            <a:ext cx="5637960" cy="579240"/>
          </a:xfrm>
          <a:prstGeom prst="rect">
            <a:avLst/>
          </a:prstGeom>
          <a:noFill/>
          <a:ln>
            <a:noFill/>
          </a:ln>
        </p:spPr>
        <p:style>
          <a:lnRef idx="0"/>
          <a:fillRef idx="0"/>
          <a:effectRef idx="0"/>
          <a:fontRef idx="minor"/>
        </p:style>
        <p:txBody>
          <a:bodyPr/>
          <a:p>
            <a:pPr>
              <a:lnSpc>
                <a:spcPct val="100000"/>
              </a:lnSpc>
            </a:pPr>
            <a:r>
              <a:rPr b="0" lang="fr-FR" sz="3200" spc="-1" strike="noStrike" u="sng">
                <a:solidFill>
                  <a:srgbClr val="000000"/>
                </a:solidFill>
                <a:uFillTx/>
                <a:latin typeface="Calibri"/>
                <a:ea typeface="Calibri"/>
              </a:rPr>
              <a:t>2) L’Arbitre Fédéral de Club (AFC)</a:t>
            </a:r>
            <a:endParaRPr b="0" lang="fr-FR" sz="3200" spc="-1" strike="noStrike">
              <a:latin typeface="Arial"/>
            </a:endParaRPr>
          </a:p>
        </p:txBody>
      </p:sp>
      <p:sp>
        <p:nvSpPr>
          <p:cNvPr id="86" name="CustomShape 3"/>
          <p:cNvSpPr/>
          <p:nvPr/>
        </p:nvSpPr>
        <p:spPr>
          <a:xfrm>
            <a:off x="248760" y="1757520"/>
            <a:ext cx="11461680" cy="407160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 (suite…)</a:t>
            </a:r>
            <a:endParaRPr b="0" lang="fr-FR" sz="2800" spc="-1" strike="noStrike">
              <a:latin typeface="Arial"/>
            </a:endParaRPr>
          </a:p>
          <a:p>
            <a:pPr marL="457200">
              <a:lnSpc>
                <a:spcPct val="107000"/>
              </a:lnSpc>
              <a:spcBef>
                <a:spcPts val="799"/>
              </a:spcBef>
            </a:pPr>
            <a:endParaRPr b="0" lang="fr-FR" sz="2800" spc="-1" strike="noStrike">
              <a:latin typeface="Arial"/>
            </a:endParaRPr>
          </a:p>
          <a:p>
            <a:pPr marL="343080" indent="-34272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Coupe de France jusqu’aux huitièmes de finales,</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Compétitions jeunes (sauf celles qui nécessitent des appariements au système suisse),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Tournois internes des clubs pouvant être comptabilisés pour le Elo national ou le Elo rapide.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Compétitions homologuées F.F.E., en qualité d’arbitre adjoint.</a:t>
            </a:r>
            <a:endParaRPr b="0" lang="fr-FR" sz="2800" spc="-1" strike="noStrike">
              <a:latin typeface="Arial"/>
            </a:endParaRPr>
          </a:p>
        </p:txBody>
      </p:sp>
      <p:pic>
        <p:nvPicPr>
          <p:cNvPr id="87" name="Google Shape;175;p12" descr=""/>
          <p:cNvPicPr/>
          <p:nvPr/>
        </p:nvPicPr>
        <p:blipFill>
          <a:blip r:embed="rId1"/>
          <a:stretch/>
        </p:blipFill>
        <p:spPr>
          <a:xfrm>
            <a:off x="7850880" y="0"/>
            <a:ext cx="4340880" cy="3053880"/>
          </a:xfrm>
          <a:prstGeom prst="rect">
            <a:avLst/>
          </a:prstGeom>
          <a:ln>
            <a:noFill/>
          </a:ln>
        </p:spPr>
      </p:pic>
    </p:spTree>
  </p:cSld>
  <mc:AlternateContent>
    <mc:Choice Requires="p14">
      <p:transition spd="slow" p14:dur="2000"/>
    </mc:Choice>
    <mc:Fallback>
      <p:transition spd="slow"/>
    </mc:Fallback>
  </mc:AlternateContent>
  <p:timing>
    <p:tnLst>
      <p:par>
        <p:cTn id="223" dur="indefinite" restart="never" nodeType="tmRoot">
          <p:childTnLst>
            <p:seq>
              <p:cTn id="224" dur="indefinite" nodeType="mainSeq">
                <p:childTnLst>
                  <p:par>
                    <p:cTn id="225" fill="hold">
                      <p:stCondLst>
                        <p:cond delay="indefinite"/>
                      </p:stCondLst>
                      <p:childTnLst>
                        <p:par>
                          <p:cTn id="226" fill="hold">
                            <p:stCondLst>
                              <p:cond delay="0"/>
                            </p:stCondLst>
                            <p:childTnLst>
                              <p:par>
                                <p:cTn id="227" nodeType="clickEffect" fill="hold" presetClass="entr" presetID="2" presetSubtype="4">
                                  <p:stCondLst>
                                    <p:cond delay="0"/>
                                  </p:stCondLst>
                                  <p:childTnLst>
                                    <p:set>
                                      <p:cBhvr>
                                        <p:cTn id="228" dur="1" fill="hold">
                                          <p:stCondLst>
                                            <p:cond delay="0"/>
                                          </p:stCondLst>
                                        </p:cTn>
                                        <p:tgtEl>
                                          <p:spTgt spid="86">
                                            <p:txEl>
                                              <p:pRg st="0" end="0"/>
                                            </p:txEl>
                                          </p:spTgt>
                                        </p:tgtEl>
                                        <p:attrNameLst>
                                          <p:attrName>style.visibility</p:attrName>
                                        </p:attrNameLst>
                                      </p:cBhvr>
                                      <p:to>
                                        <p:strVal val="visible"/>
                                      </p:to>
                                    </p:set>
                                    <p:anim calcmode="lin" valueType="num">
                                      <p:cBhvr additive="repl">
                                        <p:cTn id="229" dur="500"/>
                                        <p:tgtEl>
                                          <p:spTgt spid="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nodeType="clickEffect" fill="hold" presetClass="entr" presetID="2" presetSubtype="4">
                                  <p:stCondLst>
                                    <p:cond delay="0"/>
                                  </p:stCondLst>
                                  <p:childTnLst>
                                    <p:set>
                                      <p:cBhvr>
                                        <p:cTn id="233" dur="1" fill="hold">
                                          <p:stCondLst>
                                            <p:cond delay="0"/>
                                          </p:stCondLst>
                                        </p:cTn>
                                        <p:tgtEl>
                                          <p:spTgt spid="86">
                                            <p:txEl>
                                              <p:pRg st="1" end="1"/>
                                            </p:txEl>
                                          </p:spTgt>
                                        </p:tgtEl>
                                        <p:attrNameLst>
                                          <p:attrName>style.visibility</p:attrName>
                                        </p:attrNameLst>
                                      </p:cBhvr>
                                      <p:to>
                                        <p:strVal val="visible"/>
                                      </p:to>
                                    </p:set>
                                    <p:anim calcmode="lin" valueType="num">
                                      <p:cBhvr additive="repl">
                                        <p:cTn id="234" dur="500"/>
                                        <p:tgtEl>
                                          <p:spTgt spid="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2" presetSubtype="4">
                                  <p:stCondLst>
                                    <p:cond delay="0"/>
                                  </p:stCondLst>
                                  <p:childTnLst>
                                    <p:set>
                                      <p:cBhvr>
                                        <p:cTn id="238" dur="1" fill="hold">
                                          <p:stCondLst>
                                            <p:cond delay="0"/>
                                          </p:stCondLst>
                                        </p:cTn>
                                        <p:tgtEl>
                                          <p:spTgt spid="86">
                                            <p:txEl>
                                              <p:pRg st="2" end="2"/>
                                            </p:txEl>
                                          </p:spTgt>
                                        </p:tgtEl>
                                        <p:attrNameLst>
                                          <p:attrName>style.visibility</p:attrName>
                                        </p:attrNameLst>
                                      </p:cBhvr>
                                      <p:to>
                                        <p:strVal val="visible"/>
                                      </p:to>
                                    </p:set>
                                    <p:anim calcmode="lin" valueType="num">
                                      <p:cBhvr additive="repl">
                                        <p:cTn id="239" dur="500"/>
                                        <p:tgtEl>
                                          <p:spTgt spid="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2" presetSubtype="4">
                                  <p:stCondLst>
                                    <p:cond delay="0"/>
                                  </p:stCondLst>
                                  <p:childTnLst>
                                    <p:set>
                                      <p:cBhvr>
                                        <p:cTn id="243" dur="1" fill="hold">
                                          <p:stCondLst>
                                            <p:cond delay="0"/>
                                          </p:stCondLst>
                                        </p:cTn>
                                        <p:tgtEl>
                                          <p:spTgt spid="86">
                                            <p:txEl>
                                              <p:pRg st="3" end="3"/>
                                            </p:txEl>
                                          </p:spTgt>
                                        </p:tgtEl>
                                        <p:attrNameLst>
                                          <p:attrName>style.visibility</p:attrName>
                                        </p:attrNameLst>
                                      </p:cBhvr>
                                      <p:to>
                                        <p:strVal val="visible"/>
                                      </p:to>
                                    </p:set>
                                    <p:anim calcmode="lin" valueType="num">
                                      <p:cBhvr additive="repl">
                                        <p:cTn id="244" dur="500"/>
                                        <p:tgtEl>
                                          <p:spTgt spid="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2" presetSubtype="4">
                                  <p:stCondLst>
                                    <p:cond delay="0"/>
                                  </p:stCondLst>
                                  <p:childTnLst>
                                    <p:set>
                                      <p:cBhvr>
                                        <p:cTn id="248" dur="1" fill="hold">
                                          <p:stCondLst>
                                            <p:cond delay="0"/>
                                          </p:stCondLst>
                                        </p:cTn>
                                        <p:tgtEl>
                                          <p:spTgt spid="86">
                                            <p:txEl>
                                              <p:pRg st="4" end="4"/>
                                            </p:txEl>
                                          </p:spTgt>
                                        </p:tgtEl>
                                        <p:attrNameLst>
                                          <p:attrName>style.visibility</p:attrName>
                                        </p:attrNameLst>
                                      </p:cBhvr>
                                      <p:to>
                                        <p:strVal val="visible"/>
                                      </p:to>
                                    </p:set>
                                    <p:anim calcmode="lin" valueType="num">
                                      <p:cBhvr additive="repl">
                                        <p:cTn id="249" dur="500"/>
                                        <p:tgtEl>
                                          <p:spTgt spid="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nodeType="clickEffect" fill="hold" presetClass="entr" presetID="2" presetSubtype="4">
                                  <p:stCondLst>
                                    <p:cond delay="0"/>
                                  </p:stCondLst>
                                  <p:childTnLst>
                                    <p:set>
                                      <p:cBhvr>
                                        <p:cTn id="253" dur="1" fill="hold">
                                          <p:stCondLst>
                                            <p:cond delay="0"/>
                                          </p:stCondLst>
                                        </p:cTn>
                                        <p:tgtEl>
                                          <p:spTgt spid="86">
                                            <p:txEl>
                                              <p:pRg st="5" end="5"/>
                                            </p:txEl>
                                          </p:spTgt>
                                        </p:tgtEl>
                                        <p:attrNameLst>
                                          <p:attrName>style.visibility</p:attrName>
                                        </p:attrNameLst>
                                      </p:cBhvr>
                                      <p:to>
                                        <p:strVal val="visible"/>
                                      </p:to>
                                    </p:set>
                                    <p:anim calcmode="lin" valueType="num">
                                      <p:cBhvr additive="repl">
                                        <p:cTn id="254" dur="500"/>
                                        <p:tgtEl>
                                          <p:spTgt spid="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1015560" y="31284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89" name="CustomShape 2"/>
          <p:cNvSpPr/>
          <p:nvPr/>
        </p:nvSpPr>
        <p:spPr>
          <a:xfrm>
            <a:off x="333360" y="1757520"/>
            <a:ext cx="11791440" cy="484524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Un Arbitre Fédéral de Club doit être âgé d’au moins 18 ans.</a:t>
            </a:r>
            <a:endParaRPr b="0" lang="fr-FR" sz="2800" spc="-1" strike="noStrike">
              <a:latin typeface="Arial"/>
            </a:endParaRPr>
          </a:p>
          <a:p>
            <a:pPr lvl="1" marL="743040" indent="-285480">
              <a:lnSpc>
                <a:spcPct val="107000"/>
              </a:lnSpc>
              <a:spcBef>
                <a:spcPts val="601"/>
              </a:spcBef>
              <a:buClr>
                <a:srgbClr val="000000"/>
              </a:buClr>
              <a:buFont typeface="Calibri"/>
              <a:buAutoNum type="alphaLcPeriod"/>
            </a:pPr>
            <a:r>
              <a:rPr b="1" i="1" lang="fr-FR" sz="2800" spc="-1" strike="noStrike">
                <a:solidFill>
                  <a:srgbClr val="000000"/>
                </a:solidFill>
                <a:latin typeface="Calibri"/>
                <a:ea typeface="Calibri"/>
              </a:rPr>
              <a:t> </a:t>
            </a:r>
            <a:r>
              <a:rPr b="1" i="1" lang="fr-FR" sz="2800" spc="-1" strike="noStrike">
                <a:solidFill>
                  <a:srgbClr val="000000"/>
                </a:solidFill>
                <a:latin typeface="Calibri"/>
                <a:ea typeface="Calibri"/>
              </a:rPr>
              <a:t>Le cursus</a:t>
            </a:r>
            <a:endParaRPr b="0" lang="fr-FR" sz="2800" spc="-1" strike="noStrike">
              <a:latin typeface="Arial"/>
            </a:endParaRPr>
          </a:p>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Avoir le titre d’AFC</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Suivre un stage d’Arbitre Fédéral Open (SO) d’une durée de 16h (2 jours). </a:t>
            </a:r>
            <a:endParaRPr b="0" lang="fr-FR" sz="2800" spc="-1" strike="noStrike">
              <a:latin typeface="Arial"/>
            </a:endParaRPr>
          </a:p>
          <a:p>
            <a:pPr marL="228600">
              <a:lnSpc>
                <a:spcPct val="100000"/>
              </a:lnSpc>
              <a:spcBef>
                <a:spcPts val="601"/>
              </a:spcBef>
            </a:pPr>
            <a:r>
              <a:rPr b="0" lang="fr-FR" sz="2800" spc="-1" strike="noStrike">
                <a:solidFill>
                  <a:srgbClr val="000000"/>
                </a:solidFill>
                <a:latin typeface="Calibri"/>
                <a:ea typeface="Calibri"/>
              </a:rPr>
              <a:t>Thèmes abordés dans le stage SO : le système suisse, les compétences organisationnelles et les devoirs administratifs de l’arbitre, un solide rappel sur les règles du jeu.</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l’UV Organisation (UVO) et l’UV Tournoi (UVT)</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2 ASP favorables, </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Valider un Rapport Technique complet auprès du Directeur des Titres.</a:t>
            </a:r>
            <a:endParaRPr b="0" lang="fr-FR" sz="2800" spc="-1" strike="noStrike">
              <a:latin typeface="Arial"/>
            </a:endParaRPr>
          </a:p>
        </p:txBody>
      </p:sp>
      <p:sp>
        <p:nvSpPr>
          <p:cNvPr id="90" name="CustomShape 3"/>
          <p:cNvSpPr/>
          <p:nvPr/>
        </p:nvSpPr>
        <p:spPr>
          <a:xfrm>
            <a:off x="248760" y="1138320"/>
            <a:ext cx="78688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d’Open de niveau 1 (AFO1)</a:t>
            </a:r>
            <a:endParaRPr b="0" lang="fr-FR" sz="3200" spc="-1" strike="noStrike">
              <a:latin typeface="Arial"/>
            </a:endParaRPr>
          </a:p>
        </p:txBody>
      </p:sp>
      <p:pic>
        <p:nvPicPr>
          <p:cNvPr id="91" name="Google Shape;183;p13" descr=""/>
          <p:cNvPicPr/>
          <p:nvPr/>
        </p:nvPicPr>
        <p:blipFill>
          <a:blip r:embed="rId1"/>
          <a:stretch/>
        </p:blipFill>
        <p:spPr>
          <a:xfrm>
            <a:off x="9100800" y="0"/>
            <a:ext cx="3024360" cy="2270880"/>
          </a:xfrm>
          <a:prstGeom prst="rect">
            <a:avLst/>
          </a:prstGeom>
          <a:ln>
            <a:noFill/>
          </a:ln>
        </p:spPr>
      </p:pic>
    </p:spTree>
  </p:cSld>
  <mc:AlternateContent>
    <mc:Choice Requires="p14">
      <p:transition spd="slow" p14:dur="2000"/>
    </mc:Choice>
    <mc:Fallback>
      <p:transition spd="slow"/>
    </mc:Fallback>
  </mc:AlternateContent>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2" presetSubtype="4">
                                  <p:stCondLst>
                                    <p:cond delay="0"/>
                                  </p:stCondLst>
                                  <p:childTnLst>
                                    <p:set>
                                      <p:cBhvr>
                                        <p:cTn id="260" dur="1" fill="hold">
                                          <p:stCondLst>
                                            <p:cond delay="0"/>
                                          </p:stCondLst>
                                        </p:cTn>
                                        <p:tgtEl>
                                          <p:spTgt spid="89">
                                            <p:txEl>
                                              <p:pRg st="0" end="0"/>
                                            </p:txEl>
                                          </p:spTgt>
                                        </p:tgtEl>
                                        <p:attrNameLst>
                                          <p:attrName>style.visibility</p:attrName>
                                        </p:attrNameLst>
                                      </p:cBhvr>
                                      <p:to>
                                        <p:strVal val="visible"/>
                                      </p:to>
                                    </p:set>
                                    <p:anim calcmode="lin" valueType="num">
                                      <p:cBhvr additive="repl">
                                        <p:cTn id="261" dur="5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2" presetSubtype="4">
                                  <p:stCondLst>
                                    <p:cond delay="0"/>
                                  </p:stCondLst>
                                  <p:childTnLst>
                                    <p:set>
                                      <p:cBhvr>
                                        <p:cTn id="265" dur="1" fill="hold">
                                          <p:stCondLst>
                                            <p:cond delay="0"/>
                                          </p:stCondLst>
                                        </p:cTn>
                                        <p:tgtEl>
                                          <p:spTgt spid="89">
                                            <p:txEl>
                                              <p:pRg st="1" end="1"/>
                                            </p:txEl>
                                          </p:spTgt>
                                        </p:tgtEl>
                                        <p:attrNameLst>
                                          <p:attrName>style.visibility</p:attrName>
                                        </p:attrNameLst>
                                      </p:cBhvr>
                                      <p:to>
                                        <p:strVal val="visible"/>
                                      </p:to>
                                    </p:set>
                                    <p:anim calcmode="lin" valueType="num">
                                      <p:cBhvr additive="repl">
                                        <p:cTn id="266" dur="500"/>
                                        <p:tgtEl>
                                          <p:spTgt spid="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2" presetSubtype="4">
                                  <p:stCondLst>
                                    <p:cond delay="0"/>
                                  </p:stCondLst>
                                  <p:childTnLst>
                                    <p:set>
                                      <p:cBhvr>
                                        <p:cTn id="270" dur="1" fill="hold">
                                          <p:stCondLst>
                                            <p:cond delay="0"/>
                                          </p:stCondLst>
                                        </p:cTn>
                                        <p:tgtEl>
                                          <p:spTgt spid="89">
                                            <p:txEl>
                                              <p:pRg st="2" end="2"/>
                                            </p:txEl>
                                          </p:spTgt>
                                        </p:tgtEl>
                                        <p:attrNameLst>
                                          <p:attrName>style.visibility</p:attrName>
                                        </p:attrNameLst>
                                      </p:cBhvr>
                                      <p:to>
                                        <p:strVal val="visible"/>
                                      </p:to>
                                    </p:set>
                                    <p:anim calcmode="lin" valueType="num">
                                      <p:cBhvr additive="repl">
                                        <p:cTn id="271" dur="500"/>
                                        <p:tgtEl>
                                          <p:spTgt spid="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2" presetSubtype="4">
                                  <p:stCondLst>
                                    <p:cond delay="0"/>
                                  </p:stCondLst>
                                  <p:childTnLst>
                                    <p:set>
                                      <p:cBhvr>
                                        <p:cTn id="275" dur="1" fill="hold">
                                          <p:stCondLst>
                                            <p:cond delay="0"/>
                                          </p:stCondLst>
                                        </p:cTn>
                                        <p:tgtEl>
                                          <p:spTgt spid="89">
                                            <p:txEl>
                                              <p:pRg st="3" end="3"/>
                                            </p:txEl>
                                          </p:spTgt>
                                        </p:tgtEl>
                                        <p:attrNameLst>
                                          <p:attrName>style.visibility</p:attrName>
                                        </p:attrNameLst>
                                      </p:cBhvr>
                                      <p:to>
                                        <p:strVal val="visible"/>
                                      </p:to>
                                    </p:set>
                                    <p:anim calcmode="lin" valueType="num">
                                      <p:cBhvr additive="repl">
                                        <p:cTn id="276" dur="500"/>
                                        <p:tgtEl>
                                          <p:spTgt spid="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2" presetSubtype="4">
                                  <p:stCondLst>
                                    <p:cond delay="0"/>
                                  </p:stCondLst>
                                  <p:childTnLst>
                                    <p:set>
                                      <p:cBhvr>
                                        <p:cTn id="280" dur="1" fill="hold">
                                          <p:stCondLst>
                                            <p:cond delay="0"/>
                                          </p:stCondLst>
                                        </p:cTn>
                                        <p:tgtEl>
                                          <p:spTgt spid="89">
                                            <p:txEl>
                                              <p:pRg st="4" end="4"/>
                                            </p:txEl>
                                          </p:spTgt>
                                        </p:tgtEl>
                                        <p:attrNameLst>
                                          <p:attrName>style.visibility</p:attrName>
                                        </p:attrNameLst>
                                      </p:cBhvr>
                                      <p:to>
                                        <p:strVal val="visible"/>
                                      </p:to>
                                    </p:set>
                                    <p:anim calcmode="lin" valueType="num">
                                      <p:cBhvr additive="repl">
                                        <p:cTn id="281" dur="500"/>
                                        <p:tgtEl>
                                          <p:spTgt spid="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2" fill="hold">
                      <p:stCondLst>
                        <p:cond delay="indefinite"/>
                      </p:stCondLst>
                      <p:childTnLst>
                        <p:par>
                          <p:cTn id="283" fill="hold">
                            <p:stCondLst>
                              <p:cond delay="0"/>
                            </p:stCondLst>
                            <p:childTnLst>
                              <p:par>
                                <p:cTn id="284" nodeType="clickEffect" fill="hold" presetClass="entr" presetID="2" presetSubtype="4">
                                  <p:stCondLst>
                                    <p:cond delay="0"/>
                                  </p:stCondLst>
                                  <p:childTnLst>
                                    <p:set>
                                      <p:cBhvr>
                                        <p:cTn id="285" dur="1" fill="hold">
                                          <p:stCondLst>
                                            <p:cond delay="0"/>
                                          </p:stCondLst>
                                        </p:cTn>
                                        <p:tgtEl>
                                          <p:spTgt spid="89">
                                            <p:txEl>
                                              <p:pRg st="5" end="5"/>
                                            </p:txEl>
                                          </p:spTgt>
                                        </p:tgtEl>
                                        <p:attrNameLst>
                                          <p:attrName>style.visibility</p:attrName>
                                        </p:attrNameLst>
                                      </p:cBhvr>
                                      <p:to>
                                        <p:strVal val="visible"/>
                                      </p:to>
                                    </p:set>
                                    <p:anim calcmode="lin" valueType="num">
                                      <p:cBhvr additive="repl">
                                        <p:cTn id="286" dur="500"/>
                                        <p:tgtEl>
                                          <p:spTgt spid="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2" presetSubtype="4">
                                  <p:stCondLst>
                                    <p:cond delay="0"/>
                                  </p:stCondLst>
                                  <p:childTnLst>
                                    <p:set>
                                      <p:cBhvr>
                                        <p:cTn id="290" dur="1" fill="hold">
                                          <p:stCondLst>
                                            <p:cond delay="0"/>
                                          </p:stCondLst>
                                        </p:cTn>
                                        <p:tgtEl>
                                          <p:spTgt spid="89">
                                            <p:txEl>
                                              <p:pRg st="6" end="6"/>
                                            </p:txEl>
                                          </p:spTgt>
                                        </p:tgtEl>
                                        <p:attrNameLst>
                                          <p:attrName>style.visibility</p:attrName>
                                        </p:attrNameLst>
                                      </p:cBhvr>
                                      <p:to>
                                        <p:strVal val="visible"/>
                                      </p:to>
                                    </p:set>
                                    <p:anim calcmode="lin" valueType="num">
                                      <p:cBhvr additive="repl">
                                        <p:cTn id="291" dur="500"/>
                                        <p:tgtEl>
                                          <p:spTgt spid="8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nodeType="clickEffect" fill="hold" presetClass="entr" presetID="2" presetSubtype="4">
                                  <p:stCondLst>
                                    <p:cond delay="0"/>
                                  </p:stCondLst>
                                  <p:childTnLst>
                                    <p:set>
                                      <p:cBhvr>
                                        <p:cTn id="295" dur="1" fill="hold">
                                          <p:stCondLst>
                                            <p:cond delay="0"/>
                                          </p:stCondLst>
                                        </p:cTn>
                                        <p:tgtEl>
                                          <p:spTgt spid="89">
                                            <p:txEl>
                                              <p:pRg st="7" end="7"/>
                                            </p:txEl>
                                          </p:spTgt>
                                        </p:tgtEl>
                                        <p:attrNameLst>
                                          <p:attrName>style.visibility</p:attrName>
                                        </p:attrNameLst>
                                      </p:cBhvr>
                                      <p:to>
                                        <p:strVal val="visible"/>
                                      </p:to>
                                    </p:set>
                                    <p:anim calcmode="lin" valueType="num">
                                      <p:cBhvr additive="repl">
                                        <p:cTn id="296" dur="500"/>
                                        <p:tgtEl>
                                          <p:spTgt spid="8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93" name="CustomShape 2"/>
          <p:cNvSpPr/>
          <p:nvPr/>
        </p:nvSpPr>
        <p:spPr>
          <a:xfrm>
            <a:off x="248760" y="1757520"/>
            <a:ext cx="11461680" cy="457416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 </a:t>
            </a:r>
            <a:endParaRPr b="0" lang="fr-FR" sz="2800" spc="-1" strike="noStrike">
              <a:latin typeface="Arial"/>
            </a:endParaRPr>
          </a:p>
          <a:p>
            <a:pPr marL="457200">
              <a:lnSpc>
                <a:spcPct val="107000"/>
              </a:lnSpc>
              <a:spcBef>
                <a:spcPts val="799"/>
              </a:spcBef>
            </a:pPr>
            <a:r>
              <a:rPr b="0" lang="fr-FR" sz="2800" spc="-1" strike="noStrike">
                <a:solidFill>
                  <a:srgbClr val="000000"/>
                </a:solidFill>
                <a:latin typeface="Calibri"/>
                <a:ea typeface="Calibri"/>
              </a:rPr>
              <a:t>Tout ce que permettent d’arbitrer les titres inférieurs, plus :</a:t>
            </a:r>
            <a:endParaRPr b="0" lang="fr-FR" sz="2800" spc="-1" strike="noStrike">
              <a:latin typeface="Arial"/>
            </a:endParaRPr>
          </a:p>
          <a:p>
            <a:pPr marL="457200" indent="-45684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Tous les types d’événements échiquéens homologués par la F.F.E. à cadence lente, rapide et blitz.</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A condition d’être agréé F.I.D.E., tous les types d’événements échiquéens homologués par la F.I.D.E. sans possibilité de délivrer des normes aux joueurs.</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Coupes Fédérales jusqu’aux demi-finales et Coupe de France jusqu’aux quarts de finales</a:t>
            </a:r>
            <a:endParaRPr b="0" lang="fr-FR" sz="2800" spc="-1" strike="noStrike">
              <a:latin typeface="Arial"/>
            </a:endParaRPr>
          </a:p>
        </p:txBody>
      </p:sp>
      <p:sp>
        <p:nvSpPr>
          <p:cNvPr id="94" name="CustomShape 3"/>
          <p:cNvSpPr/>
          <p:nvPr/>
        </p:nvSpPr>
        <p:spPr>
          <a:xfrm>
            <a:off x="248760" y="1138320"/>
            <a:ext cx="78688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d’Open de niveau 1 (AFO1)</a:t>
            </a:r>
            <a:endParaRPr b="0" lang="fr-FR" sz="3200" spc="-1" strike="noStrike">
              <a:latin typeface="Arial"/>
            </a:endParaRPr>
          </a:p>
        </p:txBody>
      </p:sp>
      <p:pic>
        <p:nvPicPr>
          <p:cNvPr id="95" name="Google Shape;191;p14" descr=""/>
          <p:cNvPicPr/>
          <p:nvPr/>
        </p:nvPicPr>
        <p:blipFill>
          <a:blip r:embed="rId1"/>
          <a:stretch/>
        </p:blipFill>
        <p:spPr>
          <a:xfrm>
            <a:off x="9024840" y="0"/>
            <a:ext cx="3166560" cy="2430360"/>
          </a:xfrm>
          <a:prstGeom prst="rect">
            <a:avLst/>
          </a:prstGeom>
          <a:ln>
            <a:noFill/>
          </a:ln>
        </p:spPr>
      </p:pic>
    </p:spTree>
  </p:cSld>
  <mc:AlternateContent>
    <mc:Choice Requires="p14">
      <p:transition spd="slow" p14:dur="2000"/>
    </mc:Choice>
    <mc:Fallback>
      <p:transition spd="slow"/>
    </mc:Fallback>
  </mc:AlternateContent>
  <p:timing>
    <p:tnLst>
      <p:par>
        <p:cTn id="297" dur="indefinite" restart="never" nodeType="tmRoot">
          <p:childTnLst>
            <p:seq>
              <p:cTn id="298" dur="indefinite" nodeType="mainSeq">
                <p:childTnLst>
                  <p:par>
                    <p:cTn id="299" fill="hold">
                      <p:stCondLst>
                        <p:cond delay="indefinite"/>
                      </p:stCondLst>
                      <p:childTnLst>
                        <p:par>
                          <p:cTn id="300" fill="hold">
                            <p:stCondLst>
                              <p:cond delay="0"/>
                            </p:stCondLst>
                            <p:childTnLst>
                              <p:par>
                                <p:cTn id="301" nodeType="clickEffect" fill="hold" presetClass="entr" presetID="2" presetSubtype="4">
                                  <p:stCondLst>
                                    <p:cond delay="0"/>
                                  </p:stCondLst>
                                  <p:childTnLst>
                                    <p:set>
                                      <p:cBhvr>
                                        <p:cTn id="302" dur="1" fill="hold">
                                          <p:stCondLst>
                                            <p:cond delay="0"/>
                                          </p:stCondLst>
                                        </p:cTn>
                                        <p:tgtEl>
                                          <p:spTgt spid="93">
                                            <p:txEl>
                                              <p:pRg st="0" end="0"/>
                                            </p:txEl>
                                          </p:spTgt>
                                        </p:tgtEl>
                                        <p:attrNameLst>
                                          <p:attrName>style.visibility</p:attrName>
                                        </p:attrNameLst>
                                      </p:cBhvr>
                                      <p:to>
                                        <p:strVal val="visible"/>
                                      </p:to>
                                    </p:set>
                                    <p:anim calcmode="lin" valueType="num">
                                      <p:cBhvr additive="repl">
                                        <p:cTn id="303"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nodeType="clickEffect" fill="hold" presetClass="entr" presetID="2" presetSubtype="4">
                                  <p:stCondLst>
                                    <p:cond delay="0"/>
                                  </p:stCondLst>
                                  <p:childTnLst>
                                    <p:set>
                                      <p:cBhvr>
                                        <p:cTn id="307" dur="1" fill="hold">
                                          <p:stCondLst>
                                            <p:cond delay="0"/>
                                          </p:stCondLst>
                                        </p:cTn>
                                        <p:tgtEl>
                                          <p:spTgt spid="93">
                                            <p:txEl>
                                              <p:pRg st="1" end="1"/>
                                            </p:txEl>
                                          </p:spTgt>
                                        </p:tgtEl>
                                        <p:attrNameLst>
                                          <p:attrName>style.visibility</p:attrName>
                                        </p:attrNameLst>
                                      </p:cBhvr>
                                      <p:to>
                                        <p:strVal val="visible"/>
                                      </p:to>
                                    </p:set>
                                    <p:anim calcmode="lin" valueType="num">
                                      <p:cBhvr additive="repl">
                                        <p:cTn id="308"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2" presetSubtype="4">
                                  <p:stCondLst>
                                    <p:cond delay="0"/>
                                  </p:stCondLst>
                                  <p:childTnLst>
                                    <p:set>
                                      <p:cBhvr>
                                        <p:cTn id="312" dur="1" fill="hold">
                                          <p:stCondLst>
                                            <p:cond delay="0"/>
                                          </p:stCondLst>
                                        </p:cTn>
                                        <p:tgtEl>
                                          <p:spTgt spid="93">
                                            <p:txEl>
                                              <p:pRg st="2" end="2"/>
                                            </p:txEl>
                                          </p:spTgt>
                                        </p:tgtEl>
                                        <p:attrNameLst>
                                          <p:attrName>style.visibility</p:attrName>
                                        </p:attrNameLst>
                                      </p:cBhvr>
                                      <p:to>
                                        <p:strVal val="visible"/>
                                      </p:to>
                                    </p:set>
                                    <p:anim calcmode="lin" valueType="num">
                                      <p:cBhvr additive="repl">
                                        <p:cTn id="313"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nodeType="clickEffect" fill="hold" presetClass="entr" presetID="2" presetSubtype="4">
                                  <p:stCondLst>
                                    <p:cond delay="0"/>
                                  </p:stCondLst>
                                  <p:childTnLst>
                                    <p:set>
                                      <p:cBhvr>
                                        <p:cTn id="317" dur="1" fill="hold">
                                          <p:stCondLst>
                                            <p:cond delay="0"/>
                                          </p:stCondLst>
                                        </p:cTn>
                                        <p:tgtEl>
                                          <p:spTgt spid="93">
                                            <p:txEl>
                                              <p:pRg st="3" end="3"/>
                                            </p:txEl>
                                          </p:spTgt>
                                        </p:tgtEl>
                                        <p:attrNameLst>
                                          <p:attrName>style.visibility</p:attrName>
                                        </p:attrNameLst>
                                      </p:cBhvr>
                                      <p:to>
                                        <p:strVal val="visible"/>
                                      </p:to>
                                    </p:set>
                                    <p:anim calcmode="lin" valueType="num">
                                      <p:cBhvr additive="repl">
                                        <p:cTn id="318" dur="500"/>
                                        <p:tgtEl>
                                          <p:spTgt spid="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resetID="2" presetSubtype="4">
                                  <p:stCondLst>
                                    <p:cond delay="0"/>
                                  </p:stCondLst>
                                  <p:childTnLst>
                                    <p:set>
                                      <p:cBhvr>
                                        <p:cTn id="322" dur="1" fill="hold">
                                          <p:stCondLst>
                                            <p:cond delay="0"/>
                                          </p:stCondLst>
                                        </p:cTn>
                                        <p:tgtEl>
                                          <p:spTgt spid="93">
                                            <p:txEl>
                                              <p:pRg st="4" end="4"/>
                                            </p:txEl>
                                          </p:spTgt>
                                        </p:tgtEl>
                                        <p:attrNameLst>
                                          <p:attrName>style.visibility</p:attrName>
                                        </p:attrNameLst>
                                      </p:cBhvr>
                                      <p:to>
                                        <p:strVal val="visible"/>
                                      </p:to>
                                    </p:set>
                                    <p:anim calcmode="lin" valueType="num">
                                      <p:cBhvr additive="repl">
                                        <p:cTn id="323" dur="500"/>
                                        <p:tgtEl>
                                          <p:spTgt spid="9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1015560" y="31284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97" name="CustomShape 2"/>
          <p:cNvSpPr/>
          <p:nvPr/>
        </p:nvSpPr>
        <p:spPr>
          <a:xfrm>
            <a:off x="136800" y="2852640"/>
            <a:ext cx="11791440" cy="397584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Un AFO2 est habilité à délivrer des attestations de stage pratique aux futurs AFJ, AFC et AFO1</a:t>
            </a:r>
            <a:endParaRPr b="0" lang="fr-FR" sz="2800" spc="-1" strike="noStrike">
              <a:latin typeface="Arial"/>
            </a:endParaRPr>
          </a:p>
          <a:p>
            <a:pPr>
              <a:lnSpc>
                <a:spcPct val="100000"/>
              </a:lnSpc>
            </a:pPr>
            <a:endParaRPr b="0" lang="fr-FR" sz="2800" spc="-1" strike="noStrike">
              <a:latin typeface="Arial"/>
            </a:endParaRPr>
          </a:p>
          <a:p>
            <a:pPr lvl="1" marL="743040" indent="-285480">
              <a:lnSpc>
                <a:spcPct val="107000"/>
              </a:lnSpc>
              <a:spcBef>
                <a:spcPts val="601"/>
              </a:spcBef>
              <a:buClr>
                <a:srgbClr val="000000"/>
              </a:buClr>
              <a:buFont typeface="Calibri"/>
              <a:buAutoNum type="alphaLcPeriod"/>
            </a:pPr>
            <a:r>
              <a:rPr b="1" i="1" lang="fr-FR" sz="2800" spc="-1" strike="noStrike">
                <a:solidFill>
                  <a:srgbClr val="000000"/>
                </a:solidFill>
                <a:latin typeface="Calibri"/>
                <a:ea typeface="Calibri"/>
              </a:rPr>
              <a:t> </a:t>
            </a:r>
            <a:r>
              <a:rPr b="1" i="1" lang="fr-FR" sz="2800" spc="-1" strike="noStrike">
                <a:solidFill>
                  <a:srgbClr val="000000"/>
                </a:solidFill>
                <a:latin typeface="Calibri"/>
                <a:ea typeface="Calibri"/>
              </a:rPr>
              <a:t>Le cursus</a:t>
            </a:r>
            <a:endParaRPr b="0" lang="fr-FR" sz="2800" spc="-1" strike="noStrike">
              <a:latin typeface="Arial"/>
            </a:endParaRPr>
          </a:p>
          <a:p>
            <a:pPr marL="457200" indent="-456840">
              <a:lnSpc>
                <a:spcPct val="100000"/>
              </a:lnSpc>
              <a:spcBef>
                <a:spcPts val="2401"/>
              </a:spcBef>
              <a:buClr>
                <a:srgbClr val="000000"/>
              </a:buClr>
              <a:buFont typeface="Noto Sans Symbols"/>
              <a:buChar char="⮚"/>
            </a:pPr>
            <a:r>
              <a:rPr b="0" lang="fr-FR" sz="2800" spc="-1" strike="noStrike">
                <a:solidFill>
                  <a:srgbClr val="000000"/>
                </a:solidFill>
                <a:latin typeface="Calibri"/>
                <a:ea typeface="Calibri"/>
              </a:rPr>
              <a:t>Avoir le titre d’AFO1 depuis au moins 2 ans</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Avoir arbitré dans 4 tournois homologués (dont 1 visite de Supervision)</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Suivre et valider un stage d’habilitation à délivrer des ASP, d’une durée de 3h30 (une demi-journée)</a:t>
            </a:r>
            <a:endParaRPr b="0" lang="fr-FR" sz="2800" spc="-1" strike="noStrike">
              <a:latin typeface="Arial"/>
            </a:endParaRPr>
          </a:p>
        </p:txBody>
      </p:sp>
      <p:sp>
        <p:nvSpPr>
          <p:cNvPr id="98" name="CustomShape 3"/>
          <p:cNvSpPr/>
          <p:nvPr/>
        </p:nvSpPr>
        <p:spPr>
          <a:xfrm>
            <a:off x="248760" y="1138320"/>
            <a:ext cx="78688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d’Open de niveau 2 (AFO2)</a:t>
            </a:r>
            <a:endParaRPr b="0" lang="fr-FR" sz="3200" spc="-1" strike="noStrike">
              <a:latin typeface="Arial"/>
            </a:endParaRPr>
          </a:p>
        </p:txBody>
      </p:sp>
      <p:pic>
        <p:nvPicPr>
          <p:cNvPr id="99" name="Google Shape;199;p15" descr=""/>
          <p:cNvPicPr/>
          <p:nvPr/>
        </p:nvPicPr>
        <p:blipFill>
          <a:blip r:embed="rId1"/>
          <a:srcRect l="0" t="13473" r="0" b="0"/>
          <a:stretch/>
        </p:blipFill>
        <p:spPr>
          <a:xfrm>
            <a:off x="8046360" y="0"/>
            <a:ext cx="4145040" cy="2759400"/>
          </a:xfrm>
          <a:prstGeom prst="rect">
            <a:avLst/>
          </a:prstGeom>
          <a:ln>
            <a:noFill/>
          </a:ln>
        </p:spPr>
      </p:pic>
    </p:spTree>
  </p:cSld>
  <mc:AlternateContent>
    <mc:Choice Requires="p14">
      <p:transition spd="slow" p14:dur="2000"/>
    </mc:Choice>
    <mc:Fallback>
      <p:transition spd="slow"/>
    </mc:Fallback>
  </mc:AlternateContent>
  <p:timing>
    <p:tnLst>
      <p:par>
        <p:cTn id="324" dur="indefinite" restart="never" nodeType="tmRoot">
          <p:childTnLst>
            <p:seq>
              <p:cTn id="325" dur="indefinite" nodeType="mainSeq">
                <p:childTnLst>
                  <p:par>
                    <p:cTn id="326" fill="hold">
                      <p:stCondLst>
                        <p:cond delay="indefinite"/>
                      </p:stCondLst>
                      <p:childTnLst>
                        <p:par>
                          <p:cTn id="327" fill="hold">
                            <p:stCondLst>
                              <p:cond delay="0"/>
                            </p:stCondLst>
                            <p:childTnLst>
                              <p:par>
                                <p:cTn id="328" nodeType="clickEffect" fill="hold" presetClass="entr" presetID="2" presetSubtype="4">
                                  <p:stCondLst>
                                    <p:cond delay="0"/>
                                  </p:stCondLst>
                                  <p:childTnLst>
                                    <p:set>
                                      <p:cBhvr>
                                        <p:cTn id="329" dur="1" fill="hold">
                                          <p:stCondLst>
                                            <p:cond delay="0"/>
                                          </p:stCondLst>
                                        </p:cTn>
                                        <p:tgtEl>
                                          <p:spTgt spid="97">
                                            <p:txEl>
                                              <p:pRg st="0" end="0"/>
                                            </p:txEl>
                                          </p:spTgt>
                                        </p:tgtEl>
                                        <p:attrNameLst>
                                          <p:attrName>style.visibility</p:attrName>
                                        </p:attrNameLst>
                                      </p:cBhvr>
                                      <p:to>
                                        <p:strVal val="visible"/>
                                      </p:to>
                                    </p:set>
                                    <p:anim calcmode="lin" valueType="num">
                                      <p:cBhvr additive="repl">
                                        <p:cTn id="330" dur="500"/>
                                        <p:tgtEl>
                                          <p:spTgt spid="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2" presetSubtype="4">
                                  <p:stCondLst>
                                    <p:cond delay="0"/>
                                  </p:stCondLst>
                                  <p:childTnLst>
                                    <p:set>
                                      <p:cBhvr>
                                        <p:cTn id="334" dur="1" fill="hold">
                                          <p:stCondLst>
                                            <p:cond delay="0"/>
                                          </p:stCondLst>
                                        </p:cTn>
                                        <p:tgtEl>
                                          <p:spTgt spid="97">
                                            <p:txEl>
                                              <p:pRg st="1" end="1"/>
                                            </p:txEl>
                                          </p:spTgt>
                                        </p:tgtEl>
                                        <p:attrNameLst>
                                          <p:attrName>style.visibility</p:attrName>
                                        </p:attrNameLst>
                                      </p:cBhvr>
                                      <p:to>
                                        <p:strVal val="visible"/>
                                      </p:to>
                                    </p:set>
                                    <p:anim calcmode="lin" valueType="num">
                                      <p:cBhvr additive="repl">
                                        <p:cTn id="335" dur="500"/>
                                        <p:tgtEl>
                                          <p:spTgt spid="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6" fill="hold">
                      <p:stCondLst>
                        <p:cond delay="indefinite"/>
                      </p:stCondLst>
                      <p:childTnLst>
                        <p:par>
                          <p:cTn id="337" fill="hold">
                            <p:stCondLst>
                              <p:cond delay="0"/>
                            </p:stCondLst>
                            <p:childTnLst>
                              <p:par>
                                <p:cTn id="338" nodeType="clickEffect" fill="hold" presetClass="entr" presetID="2" presetSubtype="4">
                                  <p:stCondLst>
                                    <p:cond delay="0"/>
                                  </p:stCondLst>
                                  <p:childTnLst>
                                    <p:set>
                                      <p:cBhvr>
                                        <p:cTn id="339" dur="1" fill="hold">
                                          <p:stCondLst>
                                            <p:cond delay="0"/>
                                          </p:stCondLst>
                                        </p:cTn>
                                        <p:tgtEl>
                                          <p:spTgt spid="97">
                                            <p:txEl>
                                              <p:pRg st="2" end="2"/>
                                            </p:txEl>
                                          </p:spTgt>
                                        </p:tgtEl>
                                        <p:attrNameLst>
                                          <p:attrName>style.visibility</p:attrName>
                                        </p:attrNameLst>
                                      </p:cBhvr>
                                      <p:to>
                                        <p:strVal val="visible"/>
                                      </p:to>
                                    </p:set>
                                    <p:anim calcmode="lin" valueType="num">
                                      <p:cBhvr additive="repl">
                                        <p:cTn id="340" dur="500"/>
                                        <p:tgtEl>
                                          <p:spTgt spid="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2" presetSubtype="4">
                                  <p:stCondLst>
                                    <p:cond delay="0"/>
                                  </p:stCondLst>
                                  <p:childTnLst>
                                    <p:set>
                                      <p:cBhvr>
                                        <p:cTn id="344" dur="1" fill="hold">
                                          <p:stCondLst>
                                            <p:cond delay="0"/>
                                          </p:stCondLst>
                                        </p:cTn>
                                        <p:tgtEl>
                                          <p:spTgt spid="97">
                                            <p:txEl>
                                              <p:pRg st="3" end="3"/>
                                            </p:txEl>
                                          </p:spTgt>
                                        </p:tgtEl>
                                        <p:attrNameLst>
                                          <p:attrName>style.visibility</p:attrName>
                                        </p:attrNameLst>
                                      </p:cBhvr>
                                      <p:to>
                                        <p:strVal val="visible"/>
                                      </p:to>
                                    </p:set>
                                    <p:anim calcmode="lin" valueType="num">
                                      <p:cBhvr additive="repl">
                                        <p:cTn id="345" dur="500"/>
                                        <p:tgtEl>
                                          <p:spTgt spid="9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2" presetSubtype="4">
                                  <p:stCondLst>
                                    <p:cond delay="0"/>
                                  </p:stCondLst>
                                  <p:childTnLst>
                                    <p:set>
                                      <p:cBhvr>
                                        <p:cTn id="349" dur="1" fill="hold">
                                          <p:stCondLst>
                                            <p:cond delay="0"/>
                                          </p:stCondLst>
                                        </p:cTn>
                                        <p:tgtEl>
                                          <p:spTgt spid="97">
                                            <p:txEl>
                                              <p:pRg st="4" end="4"/>
                                            </p:txEl>
                                          </p:spTgt>
                                        </p:tgtEl>
                                        <p:attrNameLst>
                                          <p:attrName>style.visibility</p:attrName>
                                        </p:attrNameLst>
                                      </p:cBhvr>
                                      <p:to>
                                        <p:strVal val="visible"/>
                                      </p:to>
                                    </p:set>
                                    <p:anim calcmode="lin" valueType="num">
                                      <p:cBhvr additive="repl">
                                        <p:cTn id="350" dur="500"/>
                                        <p:tgtEl>
                                          <p:spTgt spid="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2" presetSubtype="4">
                                  <p:stCondLst>
                                    <p:cond delay="0"/>
                                  </p:stCondLst>
                                  <p:childTnLst>
                                    <p:set>
                                      <p:cBhvr>
                                        <p:cTn id="354" dur="1" fill="hold">
                                          <p:stCondLst>
                                            <p:cond delay="0"/>
                                          </p:stCondLst>
                                        </p:cTn>
                                        <p:tgtEl>
                                          <p:spTgt spid="97">
                                            <p:txEl>
                                              <p:pRg st="5" end="5"/>
                                            </p:txEl>
                                          </p:spTgt>
                                        </p:tgtEl>
                                        <p:attrNameLst>
                                          <p:attrName>style.visibility</p:attrName>
                                        </p:attrNameLst>
                                      </p:cBhvr>
                                      <p:to>
                                        <p:strVal val="visible"/>
                                      </p:to>
                                    </p:set>
                                    <p:anim calcmode="lin" valueType="num">
                                      <p:cBhvr additive="repl">
                                        <p:cTn id="355" dur="500"/>
                                        <p:tgtEl>
                                          <p:spTgt spid="9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101" name="CustomShape 2"/>
          <p:cNvSpPr/>
          <p:nvPr/>
        </p:nvSpPr>
        <p:spPr>
          <a:xfrm>
            <a:off x="248760" y="1757520"/>
            <a:ext cx="11461680" cy="213660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 </a:t>
            </a:r>
            <a:endParaRPr b="0" lang="fr-FR" sz="2800" spc="-1" strike="noStrike">
              <a:latin typeface="Arial"/>
            </a:endParaRPr>
          </a:p>
          <a:p>
            <a:pPr marL="457200">
              <a:lnSpc>
                <a:spcPct val="107000"/>
              </a:lnSpc>
              <a:spcBef>
                <a:spcPts val="799"/>
              </a:spcBef>
            </a:pPr>
            <a:r>
              <a:rPr b="0" lang="fr-FR" sz="2800" spc="-1" strike="noStrike">
                <a:solidFill>
                  <a:srgbClr val="000000"/>
                </a:solidFill>
                <a:latin typeface="Calibri"/>
                <a:ea typeface="Calibri"/>
              </a:rPr>
              <a:t>Tout ce que permettent d’arbitrer les titres inférieurs, plus :</a:t>
            </a:r>
            <a:endParaRPr b="0" lang="fr-FR" sz="2800" spc="-1" strike="noStrike">
              <a:latin typeface="Arial"/>
            </a:endParaRPr>
          </a:p>
          <a:p>
            <a:pPr marL="457200" indent="-45684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Finales des coupes fédérales                                                                              (hors coupe de France)</a:t>
            </a:r>
            <a:endParaRPr b="0" lang="fr-FR" sz="2800" spc="-1" strike="noStrike">
              <a:latin typeface="Arial"/>
            </a:endParaRPr>
          </a:p>
        </p:txBody>
      </p:sp>
      <p:sp>
        <p:nvSpPr>
          <p:cNvPr id="102" name="CustomShape 3"/>
          <p:cNvSpPr/>
          <p:nvPr/>
        </p:nvSpPr>
        <p:spPr>
          <a:xfrm>
            <a:off x="248760" y="1138320"/>
            <a:ext cx="78688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d’Open de niveau 2 (AFO2)</a:t>
            </a:r>
            <a:endParaRPr b="0" lang="fr-FR" sz="3200" spc="-1" strike="noStrike">
              <a:latin typeface="Arial"/>
            </a:endParaRPr>
          </a:p>
        </p:txBody>
      </p:sp>
      <p:pic>
        <p:nvPicPr>
          <p:cNvPr id="103" name="Google Shape;207;p16" descr=""/>
          <p:cNvPicPr/>
          <p:nvPr/>
        </p:nvPicPr>
        <p:blipFill>
          <a:blip r:embed="rId1"/>
          <a:stretch/>
        </p:blipFill>
        <p:spPr>
          <a:xfrm>
            <a:off x="6353280" y="2759400"/>
            <a:ext cx="5706360" cy="3975480"/>
          </a:xfrm>
          <a:prstGeom prst="rect">
            <a:avLst/>
          </a:prstGeom>
          <a:ln>
            <a:noFill/>
          </a:ln>
        </p:spPr>
      </p:pic>
    </p:spTree>
  </p:cSld>
  <mc:AlternateContent>
    <mc:Choice Requires="p14">
      <p:transition spd="slow" p14:dur="2000"/>
    </mc:Choice>
    <mc:Fallback>
      <p:transition spd="slow"/>
    </mc:Fallback>
  </mc:AlternateContent>
  <p:timing>
    <p:tnLst>
      <p:par>
        <p:cTn id="356" dur="indefinite" restart="never" nodeType="tmRoot">
          <p:childTnLst>
            <p:seq>
              <p:cTn id="357" dur="indefinite" nodeType="mainSeq">
                <p:childTnLst>
                  <p:par>
                    <p:cTn id="358" fill="hold">
                      <p:stCondLst>
                        <p:cond delay="indefinite"/>
                      </p:stCondLst>
                      <p:childTnLst>
                        <p:par>
                          <p:cTn id="359" fill="hold">
                            <p:stCondLst>
                              <p:cond delay="0"/>
                            </p:stCondLst>
                            <p:childTnLst>
                              <p:par>
                                <p:cTn id="360" nodeType="clickEffect" fill="hold" presetClass="entr" presetID="2" presetSubtype="4">
                                  <p:stCondLst>
                                    <p:cond delay="0"/>
                                  </p:stCondLst>
                                  <p:childTnLst>
                                    <p:set>
                                      <p:cBhvr>
                                        <p:cTn id="361" dur="1" fill="hold">
                                          <p:stCondLst>
                                            <p:cond delay="0"/>
                                          </p:stCondLst>
                                        </p:cTn>
                                        <p:tgtEl>
                                          <p:spTgt spid="101">
                                            <p:txEl>
                                              <p:pRg st="0" end="0"/>
                                            </p:txEl>
                                          </p:spTgt>
                                        </p:tgtEl>
                                        <p:attrNameLst>
                                          <p:attrName>style.visibility</p:attrName>
                                        </p:attrNameLst>
                                      </p:cBhvr>
                                      <p:to>
                                        <p:strVal val="visible"/>
                                      </p:to>
                                    </p:set>
                                    <p:anim calcmode="lin" valueType="num">
                                      <p:cBhvr additive="repl">
                                        <p:cTn id="362" dur="500"/>
                                        <p:tgtEl>
                                          <p:spTgt spid="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2" presetSubtype="4">
                                  <p:stCondLst>
                                    <p:cond delay="0"/>
                                  </p:stCondLst>
                                  <p:childTnLst>
                                    <p:set>
                                      <p:cBhvr>
                                        <p:cTn id="366" dur="1" fill="hold">
                                          <p:stCondLst>
                                            <p:cond delay="0"/>
                                          </p:stCondLst>
                                        </p:cTn>
                                        <p:tgtEl>
                                          <p:spTgt spid="101">
                                            <p:txEl>
                                              <p:pRg st="1" end="1"/>
                                            </p:txEl>
                                          </p:spTgt>
                                        </p:tgtEl>
                                        <p:attrNameLst>
                                          <p:attrName>style.visibility</p:attrName>
                                        </p:attrNameLst>
                                      </p:cBhvr>
                                      <p:to>
                                        <p:strVal val="visible"/>
                                      </p:to>
                                    </p:set>
                                    <p:anim calcmode="lin" valueType="num">
                                      <p:cBhvr additive="repl">
                                        <p:cTn id="367" dur="500"/>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8" fill="hold">
                      <p:stCondLst>
                        <p:cond delay="indefinite"/>
                      </p:stCondLst>
                      <p:childTnLst>
                        <p:par>
                          <p:cTn id="369" fill="hold">
                            <p:stCondLst>
                              <p:cond delay="0"/>
                            </p:stCondLst>
                            <p:childTnLst>
                              <p:par>
                                <p:cTn id="370" nodeType="clickEffect" fill="hold" presetClass="entr" presetID="2" presetSubtype="4">
                                  <p:stCondLst>
                                    <p:cond delay="0"/>
                                  </p:stCondLst>
                                  <p:childTnLst>
                                    <p:set>
                                      <p:cBhvr>
                                        <p:cTn id="371" dur="1" fill="hold">
                                          <p:stCondLst>
                                            <p:cond delay="0"/>
                                          </p:stCondLst>
                                        </p:cTn>
                                        <p:tgtEl>
                                          <p:spTgt spid="101">
                                            <p:txEl>
                                              <p:pRg st="2" end="2"/>
                                            </p:txEl>
                                          </p:spTgt>
                                        </p:tgtEl>
                                        <p:attrNameLst>
                                          <p:attrName>style.visibility</p:attrName>
                                        </p:attrNameLst>
                                      </p:cBhvr>
                                      <p:to>
                                        <p:strVal val="visible"/>
                                      </p:to>
                                    </p:set>
                                    <p:anim calcmode="lin" valueType="num">
                                      <p:cBhvr additive="repl">
                                        <p:cTn id="372" dur="500"/>
                                        <p:tgtEl>
                                          <p:spTgt spid="10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1015560" y="31284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105" name="CustomShape 2"/>
          <p:cNvSpPr/>
          <p:nvPr/>
        </p:nvSpPr>
        <p:spPr>
          <a:xfrm>
            <a:off x="248760" y="3387960"/>
            <a:ext cx="11791440" cy="329076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Un Arbitre Fédéral Elite de niveau 1 doit être âgé d’au moins 21 ans.</a:t>
            </a:r>
            <a:endParaRPr b="0" lang="fr-FR" sz="2800" spc="-1" strike="noStrike">
              <a:latin typeface="Arial"/>
            </a:endParaRPr>
          </a:p>
          <a:p>
            <a:pPr lvl="1" marL="743040" indent="-285480">
              <a:lnSpc>
                <a:spcPct val="107000"/>
              </a:lnSpc>
              <a:spcBef>
                <a:spcPts val="601"/>
              </a:spcBef>
              <a:buClr>
                <a:srgbClr val="000000"/>
              </a:buClr>
              <a:buFont typeface="Calibri"/>
              <a:buAutoNum type="alphaLcPeriod"/>
            </a:pPr>
            <a:r>
              <a:rPr b="1" i="1" lang="fr-FR" sz="2800" spc="-1" strike="noStrike">
                <a:solidFill>
                  <a:srgbClr val="000000"/>
                </a:solidFill>
                <a:latin typeface="Calibri"/>
                <a:ea typeface="Calibri"/>
              </a:rPr>
              <a:t> </a:t>
            </a:r>
            <a:r>
              <a:rPr b="1" i="1" lang="fr-FR" sz="2800" spc="-1" strike="noStrike">
                <a:solidFill>
                  <a:srgbClr val="000000"/>
                </a:solidFill>
                <a:latin typeface="Calibri"/>
                <a:ea typeface="Calibri"/>
              </a:rPr>
              <a:t>Le cursus</a:t>
            </a:r>
            <a:endParaRPr b="0" lang="fr-FR" sz="2800" spc="-1" strike="noStrike">
              <a:latin typeface="Arial"/>
            </a:endParaRPr>
          </a:p>
          <a:p>
            <a:pPr marL="457200" indent="-456840">
              <a:lnSpc>
                <a:spcPct val="100000"/>
              </a:lnSpc>
              <a:spcBef>
                <a:spcPts val="2401"/>
              </a:spcBef>
              <a:buClr>
                <a:srgbClr val="000000"/>
              </a:buClr>
              <a:buFont typeface="Noto Sans Symbols"/>
              <a:buChar char="⮚"/>
            </a:pPr>
            <a:r>
              <a:rPr b="0" lang="fr-FR" sz="2800" spc="-1" strike="noStrike">
                <a:solidFill>
                  <a:srgbClr val="000000"/>
                </a:solidFill>
                <a:latin typeface="Calibri"/>
                <a:ea typeface="Calibri"/>
              </a:rPr>
              <a:t>Avoir le titre d’AFO2</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Valider le titre international d’Arbitre FIDE (3 normes en tournoi + 1 norme d’examen après participation à un séminaire d’Arbitre FIDE)</a:t>
            </a:r>
            <a:endParaRPr b="0" lang="fr-FR" sz="2800" spc="-1" strike="noStrike">
              <a:latin typeface="Arial"/>
            </a:endParaRPr>
          </a:p>
          <a:p>
            <a:pPr>
              <a:lnSpc>
                <a:spcPct val="100000"/>
              </a:lnSpc>
              <a:spcBef>
                <a:spcPts val="601"/>
              </a:spcBef>
            </a:pPr>
            <a:endParaRPr b="0" lang="fr-FR" sz="2800" spc="-1" strike="noStrike">
              <a:latin typeface="Arial"/>
            </a:endParaRPr>
          </a:p>
        </p:txBody>
      </p:sp>
      <p:sp>
        <p:nvSpPr>
          <p:cNvPr id="106" name="CustomShape 3"/>
          <p:cNvSpPr/>
          <p:nvPr/>
        </p:nvSpPr>
        <p:spPr>
          <a:xfrm>
            <a:off x="248760" y="1138320"/>
            <a:ext cx="73144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Elite de niveau 1 (AFE1)</a:t>
            </a:r>
            <a:endParaRPr b="0" lang="fr-FR" sz="3200" spc="-1" strike="noStrike">
              <a:latin typeface="Arial"/>
            </a:endParaRPr>
          </a:p>
        </p:txBody>
      </p:sp>
      <p:pic>
        <p:nvPicPr>
          <p:cNvPr id="107" name="Google Shape;215;p17" descr=""/>
          <p:cNvPicPr/>
          <p:nvPr/>
        </p:nvPicPr>
        <p:blipFill>
          <a:blip r:embed="rId1"/>
          <a:stretch/>
        </p:blipFill>
        <p:spPr>
          <a:xfrm>
            <a:off x="7810560" y="185760"/>
            <a:ext cx="4381200" cy="3142800"/>
          </a:xfrm>
          <a:prstGeom prst="rect">
            <a:avLst/>
          </a:prstGeom>
          <a:ln>
            <a:noFill/>
          </a:ln>
        </p:spPr>
      </p:pic>
    </p:spTree>
  </p:cSld>
  <mc:AlternateContent>
    <mc:Choice Requires="p14">
      <p:transition spd="slow" p14:dur="2000"/>
    </mc:Choice>
    <mc:Fallback>
      <p:transition spd="slow"/>
    </mc:Fallback>
  </mc:AlternateContent>
  <p:timing>
    <p:tnLst>
      <p:par>
        <p:cTn id="373" dur="indefinite" restart="never" nodeType="tmRoot">
          <p:childTnLst>
            <p:seq>
              <p:cTn id="374" dur="indefinite" nodeType="mainSeq">
                <p:childTnLst>
                  <p:par>
                    <p:cTn id="375" fill="hold">
                      <p:stCondLst>
                        <p:cond delay="indefinite"/>
                      </p:stCondLst>
                      <p:childTnLst>
                        <p:par>
                          <p:cTn id="376" fill="hold">
                            <p:stCondLst>
                              <p:cond delay="0"/>
                            </p:stCondLst>
                            <p:childTnLst>
                              <p:par>
                                <p:cTn id="377" nodeType="clickEffect" fill="hold" presetClass="entr" presetID="2" presetSubtype="4">
                                  <p:stCondLst>
                                    <p:cond delay="0"/>
                                  </p:stCondLst>
                                  <p:childTnLst>
                                    <p:set>
                                      <p:cBhvr>
                                        <p:cTn id="378" dur="1" fill="hold">
                                          <p:stCondLst>
                                            <p:cond delay="0"/>
                                          </p:stCondLst>
                                        </p:cTn>
                                        <p:tgtEl>
                                          <p:spTgt spid="105">
                                            <p:txEl>
                                              <p:pRg st="0" end="0"/>
                                            </p:txEl>
                                          </p:spTgt>
                                        </p:tgtEl>
                                        <p:attrNameLst>
                                          <p:attrName>style.visibility</p:attrName>
                                        </p:attrNameLst>
                                      </p:cBhvr>
                                      <p:to>
                                        <p:strVal val="visible"/>
                                      </p:to>
                                    </p:set>
                                    <p:anim calcmode="lin" valueType="num">
                                      <p:cBhvr additive="repl">
                                        <p:cTn id="379" dur="500"/>
                                        <p:tgtEl>
                                          <p:spTgt spid="1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0" fill="hold">
                      <p:stCondLst>
                        <p:cond delay="indefinite"/>
                      </p:stCondLst>
                      <p:childTnLst>
                        <p:par>
                          <p:cTn id="381" fill="hold">
                            <p:stCondLst>
                              <p:cond delay="0"/>
                            </p:stCondLst>
                            <p:childTnLst>
                              <p:par>
                                <p:cTn id="382" nodeType="clickEffect" fill="hold" presetClass="entr" presetID="2" presetSubtype="4">
                                  <p:stCondLst>
                                    <p:cond delay="0"/>
                                  </p:stCondLst>
                                  <p:childTnLst>
                                    <p:set>
                                      <p:cBhvr>
                                        <p:cTn id="383" dur="1" fill="hold">
                                          <p:stCondLst>
                                            <p:cond delay="0"/>
                                          </p:stCondLst>
                                        </p:cTn>
                                        <p:tgtEl>
                                          <p:spTgt spid="105">
                                            <p:txEl>
                                              <p:pRg st="1" end="1"/>
                                            </p:txEl>
                                          </p:spTgt>
                                        </p:tgtEl>
                                        <p:attrNameLst>
                                          <p:attrName>style.visibility</p:attrName>
                                        </p:attrNameLst>
                                      </p:cBhvr>
                                      <p:to>
                                        <p:strVal val="visible"/>
                                      </p:to>
                                    </p:set>
                                    <p:anim calcmode="lin" valueType="num">
                                      <p:cBhvr additive="repl">
                                        <p:cTn id="384" dur="500"/>
                                        <p:tgtEl>
                                          <p:spTgt spid="1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2" presetSubtype="4">
                                  <p:stCondLst>
                                    <p:cond delay="0"/>
                                  </p:stCondLst>
                                  <p:childTnLst>
                                    <p:set>
                                      <p:cBhvr>
                                        <p:cTn id="388" dur="1" fill="hold">
                                          <p:stCondLst>
                                            <p:cond delay="0"/>
                                          </p:stCondLst>
                                        </p:cTn>
                                        <p:tgtEl>
                                          <p:spTgt spid="105">
                                            <p:txEl>
                                              <p:pRg st="2" end="2"/>
                                            </p:txEl>
                                          </p:spTgt>
                                        </p:tgtEl>
                                        <p:attrNameLst>
                                          <p:attrName>style.visibility</p:attrName>
                                        </p:attrNameLst>
                                      </p:cBhvr>
                                      <p:to>
                                        <p:strVal val="visible"/>
                                      </p:to>
                                    </p:set>
                                    <p:anim calcmode="lin" valueType="num">
                                      <p:cBhvr additive="repl">
                                        <p:cTn id="389" dur="500"/>
                                        <p:tgtEl>
                                          <p:spTgt spid="1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0" fill="hold">
                      <p:stCondLst>
                        <p:cond delay="indefinite"/>
                      </p:stCondLst>
                      <p:childTnLst>
                        <p:par>
                          <p:cTn id="391" fill="hold">
                            <p:stCondLst>
                              <p:cond delay="0"/>
                            </p:stCondLst>
                            <p:childTnLst>
                              <p:par>
                                <p:cTn id="392" nodeType="clickEffect" fill="hold" presetClass="entr" presetID="2" presetSubtype="4">
                                  <p:stCondLst>
                                    <p:cond delay="0"/>
                                  </p:stCondLst>
                                  <p:childTnLst>
                                    <p:set>
                                      <p:cBhvr>
                                        <p:cTn id="393" dur="1" fill="hold">
                                          <p:stCondLst>
                                            <p:cond delay="0"/>
                                          </p:stCondLst>
                                        </p:cTn>
                                        <p:tgtEl>
                                          <p:spTgt spid="105">
                                            <p:txEl>
                                              <p:pRg st="3" end="3"/>
                                            </p:txEl>
                                          </p:spTgt>
                                        </p:tgtEl>
                                        <p:attrNameLst>
                                          <p:attrName>style.visibility</p:attrName>
                                        </p:attrNameLst>
                                      </p:cBhvr>
                                      <p:to>
                                        <p:strVal val="visible"/>
                                      </p:to>
                                    </p:set>
                                    <p:anim calcmode="lin" valueType="num">
                                      <p:cBhvr additive="repl">
                                        <p:cTn id="394" dur="500"/>
                                        <p:tgtEl>
                                          <p:spTgt spid="1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5" fill="hold">
                      <p:stCondLst>
                        <p:cond delay="indefinite"/>
                      </p:stCondLst>
                      <p:childTnLst>
                        <p:par>
                          <p:cTn id="396" fill="hold">
                            <p:stCondLst>
                              <p:cond delay="0"/>
                            </p:stCondLst>
                            <p:childTnLst>
                              <p:par>
                                <p:cTn id="397" nodeType="clickEffect" fill="hold" presetClass="entr" presetID="2" presetSubtype="4">
                                  <p:stCondLst>
                                    <p:cond delay="0"/>
                                  </p:stCondLst>
                                  <p:childTnLst>
                                    <p:set>
                                      <p:cBhvr>
                                        <p:cTn id="398" dur="1" fill="hold">
                                          <p:stCondLst>
                                            <p:cond delay="0"/>
                                          </p:stCondLst>
                                        </p:cTn>
                                        <p:tgtEl>
                                          <p:spTgt spid="105">
                                            <p:txEl>
                                              <p:pRg st="4" end="4"/>
                                            </p:txEl>
                                          </p:spTgt>
                                        </p:tgtEl>
                                        <p:attrNameLst>
                                          <p:attrName>style.visibility</p:attrName>
                                        </p:attrNameLst>
                                      </p:cBhvr>
                                      <p:to>
                                        <p:strVal val="visible"/>
                                      </p:to>
                                    </p:set>
                                    <p:anim calcmode="lin" valueType="num">
                                      <p:cBhvr additive="repl">
                                        <p:cTn id="399" dur="500"/>
                                        <p:tgtEl>
                                          <p:spTgt spid="10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109" name="CustomShape 2"/>
          <p:cNvSpPr/>
          <p:nvPr/>
        </p:nvSpPr>
        <p:spPr>
          <a:xfrm>
            <a:off x="81360" y="2207160"/>
            <a:ext cx="11461680" cy="457128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 </a:t>
            </a:r>
            <a:endParaRPr b="0" lang="fr-FR" sz="2800" spc="-1" strike="noStrike">
              <a:latin typeface="Arial"/>
            </a:endParaRPr>
          </a:p>
          <a:p>
            <a:pPr marL="457200">
              <a:lnSpc>
                <a:spcPct val="107000"/>
              </a:lnSpc>
              <a:spcBef>
                <a:spcPts val="799"/>
              </a:spcBef>
            </a:pPr>
            <a:endParaRPr b="0" lang="fr-FR" sz="2800" spc="-1" strike="noStrike">
              <a:latin typeface="Arial"/>
            </a:endParaRPr>
          </a:p>
          <a:p>
            <a:pPr lvl="1" marL="914400" indent="-45684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Tout ce que permettent d’arbitrer les titres inférieurs, plus :</a:t>
            </a:r>
            <a:endParaRPr b="0" lang="fr-FR" sz="2800" spc="-1" strike="noStrike">
              <a:latin typeface="Arial"/>
            </a:endParaRPr>
          </a:p>
          <a:p>
            <a:pPr lvl="1" marL="9144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Tous les types d’événements échiquéens homologués par la F.I.D.E. y compris avec la possibilité de délivrer des normes aux joueurs et aux arbitres. </a:t>
            </a:r>
            <a:endParaRPr b="0" lang="fr-FR" sz="2800" spc="-1" strike="noStrike">
              <a:latin typeface="Arial"/>
            </a:endParaRPr>
          </a:p>
          <a:p>
            <a:pPr lvl="1" marL="9144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Top 12 </a:t>
            </a:r>
            <a:endParaRPr b="0" lang="fr-FR" sz="2800" spc="-1" strike="noStrike">
              <a:latin typeface="Arial"/>
            </a:endParaRPr>
          </a:p>
          <a:p>
            <a:pPr lvl="1" marL="9144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½ finale et finale de coupe de France</a:t>
            </a:r>
            <a:endParaRPr b="0" lang="fr-FR" sz="2800" spc="-1" strike="noStrike">
              <a:latin typeface="Arial"/>
            </a:endParaRPr>
          </a:p>
          <a:p>
            <a:pPr marL="457200">
              <a:lnSpc>
                <a:spcPct val="107000"/>
              </a:lnSpc>
              <a:spcBef>
                <a:spcPts val="601"/>
              </a:spcBef>
            </a:pPr>
            <a:endParaRPr b="0" lang="fr-FR" sz="2800" spc="-1" strike="noStrike">
              <a:latin typeface="Arial"/>
            </a:endParaRPr>
          </a:p>
        </p:txBody>
      </p:sp>
      <p:sp>
        <p:nvSpPr>
          <p:cNvPr id="110" name="CustomShape 3"/>
          <p:cNvSpPr/>
          <p:nvPr/>
        </p:nvSpPr>
        <p:spPr>
          <a:xfrm>
            <a:off x="248760" y="1138320"/>
            <a:ext cx="73144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Elite de niveau 1 (AFE1)</a:t>
            </a:r>
            <a:endParaRPr b="0" lang="fr-FR" sz="3200" spc="-1" strike="noStrike">
              <a:latin typeface="Arial"/>
            </a:endParaRPr>
          </a:p>
        </p:txBody>
      </p:sp>
      <p:pic>
        <p:nvPicPr>
          <p:cNvPr id="111" name="Google Shape;223;p18" descr=""/>
          <p:cNvPicPr/>
          <p:nvPr/>
        </p:nvPicPr>
        <p:blipFill>
          <a:blip r:embed="rId1"/>
          <a:stretch/>
        </p:blipFill>
        <p:spPr>
          <a:xfrm>
            <a:off x="7639560" y="72360"/>
            <a:ext cx="4551840" cy="3035880"/>
          </a:xfrm>
          <a:prstGeom prst="rect">
            <a:avLst/>
          </a:prstGeom>
          <a:ln>
            <a:noFill/>
          </a:ln>
        </p:spPr>
      </p:pic>
    </p:spTree>
  </p:cSld>
  <mc:AlternateContent>
    <mc:Choice Requires="p14">
      <p:transition spd="slow" p14:dur="2000"/>
    </mc:Choice>
    <mc:Fallback>
      <p:transition spd="slow"/>
    </mc:Fallback>
  </mc:AlternateContent>
  <p:timing>
    <p:tnLst>
      <p:par>
        <p:cTn id="400" dur="indefinite" restart="never" nodeType="tmRoot">
          <p:childTnLst>
            <p:seq>
              <p:cTn id="401" dur="indefinite" nodeType="mainSeq">
                <p:childTnLst>
                  <p:par>
                    <p:cTn id="402" fill="hold">
                      <p:stCondLst>
                        <p:cond delay="indefinite"/>
                      </p:stCondLst>
                      <p:childTnLst>
                        <p:par>
                          <p:cTn id="403" fill="hold">
                            <p:stCondLst>
                              <p:cond delay="0"/>
                            </p:stCondLst>
                            <p:childTnLst>
                              <p:par>
                                <p:cTn id="404" nodeType="clickEffect" fill="hold" presetClass="entr" presetID="2" presetSubtype="4">
                                  <p:stCondLst>
                                    <p:cond delay="0"/>
                                  </p:stCondLst>
                                  <p:childTnLst>
                                    <p:set>
                                      <p:cBhvr>
                                        <p:cTn id="405" dur="1" fill="hold">
                                          <p:stCondLst>
                                            <p:cond delay="0"/>
                                          </p:stCondLst>
                                        </p:cTn>
                                        <p:tgtEl>
                                          <p:spTgt spid="109">
                                            <p:txEl>
                                              <p:pRg st="0" end="0"/>
                                            </p:txEl>
                                          </p:spTgt>
                                        </p:tgtEl>
                                        <p:attrNameLst>
                                          <p:attrName>style.visibility</p:attrName>
                                        </p:attrNameLst>
                                      </p:cBhvr>
                                      <p:to>
                                        <p:strVal val="visible"/>
                                      </p:to>
                                    </p:set>
                                    <p:anim calcmode="lin" valueType="num">
                                      <p:cBhvr additive="repl">
                                        <p:cTn id="406" dur="500"/>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2" presetSubtype="4">
                                  <p:stCondLst>
                                    <p:cond delay="0"/>
                                  </p:stCondLst>
                                  <p:childTnLst>
                                    <p:set>
                                      <p:cBhvr>
                                        <p:cTn id="410" dur="1" fill="hold">
                                          <p:stCondLst>
                                            <p:cond delay="0"/>
                                          </p:stCondLst>
                                        </p:cTn>
                                        <p:tgtEl>
                                          <p:spTgt spid="109">
                                            <p:txEl>
                                              <p:pRg st="1" end="1"/>
                                            </p:txEl>
                                          </p:spTgt>
                                        </p:tgtEl>
                                        <p:attrNameLst>
                                          <p:attrName>style.visibility</p:attrName>
                                        </p:attrNameLst>
                                      </p:cBhvr>
                                      <p:to>
                                        <p:strVal val="visible"/>
                                      </p:to>
                                    </p:set>
                                    <p:anim calcmode="lin" valueType="num">
                                      <p:cBhvr additive="repl">
                                        <p:cTn id="411" dur="500"/>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2" fill="hold">
                      <p:stCondLst>
                        <p:cond delay="indefinite"/>
                      </p:stCondLst>
                      <p:childTnLst>
                        <p:par>
                          <p:cTn id="413" fill="hold">
                            <p:stCondLst>
                              <p:cond delay="0"/>
                            </p:stCondLst>
                            <p:childTnLst>
                              <p:par>
                                <p:cTn id="414" nodeType="clickEffect" fill="hold" presetClass="entr" presetID="2" presetSubtype="4">
                                  <p:stCondLst>
                                    <p:cond delay="0"/>
                                  </p:stCondLst>
                                  <p:childTnLst>
                                    <p:set>
                                      <p:cBhvr>
                                        <p:cTn id="415" dur="1" fill="hold">
                                          <p:stCondLst>
                                            <p:cond delay="0"/>
                                          </p:stCondLst>
                                        </p:cTn>
                                        <p:tgtEl>
                                          <p:spTgt spid="109">
                                            <p:txEl>
                                              <p:pRg st="2" end="2"/>
                                            </p:txEl>
                                          </p:spTgt>
                                        </p:tgtEl>
                                        <p:attrNameLst>
                                          <p:attrName>style.visibility</p:attrName>
                                        </p:attrNameLst>
                                      </p:cBhvr>
                                      <p:to>
                                        <p:strVal val="visible"/>
                                      </p:to>
                                    </p:set>
                                    <p:anim calcmode="lin" valueType="num">
                                      <p:cBhvr additive="repl">
                                        <p:cTn id="416" dur="500"/>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7" fill="hold">
                      <p:stCondLst>
                        <p:cond delay="indefinite"/>
                      </p:stCondLst>
                      <p:childTnLst>
                        <p:par>
                          <p:cTn id="418" fill="hold">
                            <p:stCondLst>
                              <p:cond delay="0"/>
                            </p:stCondLst>
                            <p:childTnLst>
                              <p:par>
                                <p:cTn id="419" nodeType="clickEffect" fill="hold" presetClass="entr" presetID="2" presetSubtype="4">
                                  <p:stCondLst>
                                    <p:cond delay="0"/>
                                  </p:stCondLst>
                                  <p:childTnLst>
                                    <p:set>
                                      <p:cBhvr>
                                        <p:cTn id="420" dur="1" fill="hold">
                                          <p:stCondLst>
                                            <p:cond delay="0"/>
                                          </p:stCondLst>
                                        </p:cTn>
                                        <p:tgtEl>
                                          <p:spTgt spid="109">
                                            <p:txEl>
                                              <p:pRg st="3" end="3"/>
                                            </p:txEl>
                                          </p:spTgt>
                                        </p:tgtEl>
                                        <p:attrNameLst>
                                          <p:attrName>style.visibility</p:attrName>
                                        </p:attrNameLst>
                                      </p:cBhvr>
                                      <p:to>
                                        <p:strVal val="visible"/>
                                      </p:to>
                                    </p:set>
                                    <p:anim calcmode="lin" valueType="num">
                                      <p:cBhvr additive="repl">
                                        <p:cTn id="421" dur="500"/>
                                        <p:tgtEl>
                                          <p:spTgt spid="1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2" fill="hold">
                      <p:stCondLst>
                        <p:cond delay="indefinite"/>
                      </p:stCondLst>
                      <p:childTnLst>
                        <p:par>
                          <p:cTn id="423" fill="hold">
                            <p:stCondLst>
                              <p:cond delay="0"/>
                            </p:stCondLst>
                            <p:childTnLst>
                              <p:par>
                                <p:cTn id="424" nodeType="clickEffect" fill="hold" presetClass="entr" presetID="2" presetSubtype="4">
                                  <p:stCondLst>
                                    <p:cond delay="0"/>
                                  </p:stCondLst>
                                  <p:childTnLst>
                                    <p:set>
                                      <p:cBhvr>
                                        <p:cTn id="425" dur="1" fill="hold">
                                          <p:stCondLst>
                                            <p:cond delay="0"/>
                                          </p:stCondLst>
                                        </p:cTn>
                                        <p:tgtEl>
                                          <p:spTgt spid="109">
                                            <p:txEl>
                                              <p:pRg st="4" end="4"/>
                                            </p:txEl>
                                          </p:spTgt>
                                        </p:tgtEl>
                                        <p:attrNameLst>
                                          <p:attrName>style.visibility</p:attrName>
                                        </p:attrNameLst>
                                      </p:cBhvr>
                                      <p:to>
                                        <p:strVal val="visible"/>
                                      </p:to>
                                    </p:set>
                                    <p:anim calcmode="lin" valueType="num">
                                      <p:cBhvr additive="repl">
                                        <p:cTn id="426" dur="500"/>
                                        <p:tgtEl>
                                          <p:spTgt spid="1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7" fill="hold">
                      <p:stCondLst>
                        <p:cond delay="indefinite"/>
                      </p:stCondLst>
                      <p:childTnLst>
                        <p:par>
                          <p:cTn id="428" fill="hold">
                            <p:stCondLst>
                              <p:cond delay="0"/>
                            </p:stCondLst>
                            <p:childTnLst>
                              <p:par>
                                <p:cTn id="429" nodeType="clickEffect" fill="hold" presetClass="entr" presetID="2" presetSubtype="4">
                                  <p:stCondLst>
                                    <p:cond delay="0"/>
                                  </p:stCondLst>
                                  <p:childTnLst>
                                    <p:set>
                                      <p:cBhvr>
                                        <p:cTn id="430" dur="1" fill="hold">
                                          <p:stCondLst>
                                            <p:cond delay="0"/>
                                          </p:stCondLst>
                                        </p:cTn>
                                        <p:tgtEl>
                                          <p:spTgt spid="109">
                                            <p:txEl>
                                              <p:pRg st="5" end="5"/>
                                            </p:txEl>
                                          </p:spTgt>
                                        </p:tgtEl>
                                        <p:attrNameLst>
                                          <p:attrName>style.visibility</p:attrName>
                                        </p:attrNameLst>
                                      </p:cBhvr>
                                      <p:to>
                                        <p:strVal val="visible"/>
                                      </p:to>
                                    </p:set>
                                    <p:anim calcmode="lin" valueType="num">
                                      <p:cBhvr additive="repl">
                                        <p:cTn id="431" dur="500"/>
                                        <p:tgtEl>
                                          <p:spTgt spid="1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2" fill="hold">
                      <p:stCondLst>
                        <p:cond delay="indefinite"/>
                      </p:stCondLst>
                      <p:childTnLst>
                        <p:par>
                          <p:cTn id="433" fill="hold">
                            <p:stCondLst>
                              <p:cond delay="0"/>
                            </p:stCondLst>
                            <p:childTnLst>
                              <p:par>
                                <p:cTn id="434" nodeType="clickEffect" fill="hold" presetClass="entr" presetID="2" presetSubtype="4">
                                  <p:stCondLst>
                                    <p:cond delay="0"/>
                                  </p:stCondLst>
                                  <p:childTnLst>
                                    <p:set>
                                      <p:cBhvr>
                                        <p:cTn id="435" dur="1" fill="hold">
                                          <p:stCondLst>
                                            <p:cond delay="0"/>
                                          </p:stCondLst>
                                        </p:cTn>
                                        <p:tgtEl>
                                          <p:spTgt spid="109">
                                            <p:txEl>
                                              <p:pRg st="6" end="6"/>
                                            </p:txEl>
                                          </p:spTgt>
                                        </p:tgtEl>
                                        <p:attrNameLst>
                                          <p:attrName>style.visibility</p:attrName>
                                        </p:attrNameLst>
                                      </p:cBhvr>
                                      <p:to>
                                        <p:strVal val="visible"/>
                                      </p:to>
                                    </p:set>
                                    <p:anim calcmode="lin" valueType="num">
                                      <p:cBhvr additive="repl">
                                        <p:cTn id="436" dur="500"/>
                                        <p:tgtEl>
                                          <p:spTgt spid="10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1015560" y="31284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113" name="CustomShape 2"/>
          <p:cNvSpPr/>
          <p:nvPr/>
        </p:nvSpPr>
        <p:spPr>
          <a:xfrm>
            <a:off x="154080" y="3714120"/>
            <a:ext cx="11791440" cy="245340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a. Le cursus</a:t>
            </a:r>
            <a:endParaRPr b="0" lang="fr-FR" sz="2800" spc="-1" strike="noStrike">
              <a:latin typeface="Arial"/>
            </a:endParaRPr>
          </a:p>
          <a:p>
            <a:pPr>
              <a:lnSpc>
                <a:spcPct val="100000"/>
              </a:lnSpc>
            </a:pPr>
            <a:endParaRPr b="0" lang="fr-FR" sz="2800" spc="-1" strike="noStrike">
              <a:latin typeface="Arial"/>
            </a:endParaRPr>
          </a:p>
          <a:p>
            <a:pPr marL="457200" indent="-45684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Avoir le titre d’AFE1 et au moins 6 ans d’expérience dans l’arbitrage</a:t>
            </a:r>
            <a:endParaRPr b="0" lang="fr-FR" sz="2800" spc="-1" strike="noStrike">
              <a:latin typeface="Arial"/>
            </a:endParaRPr>
          </a:p>
          <a:p>
            <a:pPr marL="457200" indent="-45684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Avoir démontré les compétences requises pour l’encadrement d’événements fédéraux majeurs, sur proposition du Directeur des Titres</a:t>
            </a:r>
            <a:endParaRPr b="0" lang="fr-FR" sz="2800" spc="-1" strike="noStrike">
              <a:latin typeface="Arial"/>
            </a:endParaRPr>
          </a:p>
        </p:txBody>
      </p:sp>
      <p:sp>
        <p:nvSpPr>
          <p:cNvPr id="114" name="CustomShape 3"/>
          <p:cNvSpPr/>
          <p:nvPr/>
        </p:nvSpPr>
        <p:spPr>
          <a:xfrm>
            <a:off x="248760" y="1138320"/>
            <a:ext cx="73144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Elite de niveau 2 (AFE2)</a:t>
            </a:r>
            <a:endParaRPr b="0" lang="fr-FR" sz="3200" spc="-1" strike="noStrike">
              <a:latin typeface="Arial"/>
            </a:endParaRPr>
          </a:p>
        </p:txBody>
      </p:sp>
      <p:pic>
        <p:nvPicPr>
          <p:cNvPr id="115" name="Google Shape;231;p19" descr=""/>
          <p:cNvPicPr/>
          <p:nvPr/>
        </p:nvPicPr>
        <p:blipFill>
          <a:blip r:embed="rId1"/>
          <a:stretch/>
        </p:blipFill>
        <p:spPr>
          <a:xfrm>
            <a:off x="7494480" y="1364040"/>
            <a:ext cx="4614120" cy="3226320"/>
          </a:xfrm>
          <a:prstGeom prst="rect">
            <a:avLst/>
          </a:prstGeom>
          <a:ln>
            <a:noFill/>
          </a:ln>
        </p:spPr>
      </p:pic>
    </p:spTree>
  </p:cSld>
  <mc:AlternateContent>
    <mc:Choice Requires="p14">
      <p:transition spd="slow" p14:dur="2000"/>
    </mc:Choice>
    <mc:Fallback>
      <p:transition spd="slow"/>
    </mc:Fallback>
  </mc:AlternateContent>
  <p:timing>
    <p:tnLst>
      <p:par>
        <p:cTn id="437" dur="indefinite" restart="never" nodeType="tmRoot">
          <p:childTnLst>
            <p:seq>
              <p:cTn id="438" dur="indefinite" nodeType="mainSeq">
                <p:childTnLst>
                  <p:par>
                    <p:cTn id="439" fill="hold">
                      <p:stCondLst>
                        <p:cond delay="indefinite"/>
                      </p:stCondLst>
                      <p:childTnLst>
                        <p:par>
                          <p:cTn id="440" fill="hold">
                            <p:stCondLst>
                              <p:cond delay="0"/>
                            </p:stCondLst>
                            <p:childTnLst>
                              <p:par>
                                <p:cTn id="441" nodeType="clickEffect" fill="hold" presetClass="entr" presetID="2" presetSubtype="4">
                                  <p:stCondLst>
                                    <p:cond delay="0"/>
                                  </p:stCondLst>
                                  <p:childTnLst>
                                    <p:set>
                                      <p:cBhvr>
                                        <p:cTn id="442" dur="1" fill="hold">
                                          <p:stCondLst>
                                            <p:cond delay="0"/>
                                          </p:stCondLst>
                                        </p:cTn>
                                        <p:tgtEl>
                                          <p:spTgt spid="113">
                                            <p:txEl>
                                              <p:pRg st="0" end="0"/>
                                            </p:txEl>
                                          </p:spTgt>
                                        </p:tgtEl>
                                        <p:attrNameLst>
                                          <p:attrName>style.visibility</p:attrName>
                                        </p:attrNameLst>
                                      </p:cBhvr>
                                      <p:to>
                                        <p:strVal val="visible"/>
                                      </p:to>
                                    </p:set>
                                    <p:anim calcmode="lin" valueType="num">
                                      <p:cBhvr additive="repl">
                                        <p:cTn id="443" dur="500"/>
                                        <p:tgtEl>
                                          <p:spTgt spid="1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4" fill="hold">
                      <p:stCondLst>
                        <p:cond delay="indefinite"/>
                      </p:stCondLst>
                      <p:childTnLst>
                        <p:par>
                          <p:cTn id="445" fill="hold">
                            <p:stCondLst>
                              <p:cond delay="0"/>
                            </p:stCondLst>
                            <p:childTnLst>
                              <p:par>
                                <p:cTn id="446" nodeType="clickEffect" fill="hold" presetClass="entr" presetID="2" presetSubtype="4">
                                  <p:stCondLst>
                                    <p:cond delay="0"/>
                                  </p:stCondLst>
                                  <p:childTnLst>
                                    <p:set>
                                      <p:cBhvr>
                                        <p:cTn id="447" dur="1" fill="hold">
                                          <p:stCondLst>
                                            <p:cond delay="0"/>
                                          </p:stCondLst>
                                        </p:cTn>
                                        <p:tgtEl>
                                          <p:spTgt spid="113">
                                            <p:txEl>
                                              <p:pRg st="1" end="1"/>
                                            </p:txEl>
                                          </p:spTgt>
                                        </p:tgtEl>
                                        <p:attrNameLst>
                                          <p:attrName>style.visibility</p:attrName>
                                        </p:attrNameLst>
                                      </p:cBhvr>
                                      <p:to>
                                        <p:strVal val="visible"/>
                                      </p:to>
                                    </p:set>
                                    <p:anim calcmode="lin" valueType="num">
                                      <p:cBhvr additive="repl">
                                        <p:cTn id="448" dur="500"/>
                                        <p:tgtEl>
                                          <p:spTgt spid="1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9" fill="hold">
                      <p:stCondLst>
                        <p:cond delay="indefinite"/>
                      </p:stCondLst>
                      <p:childTnLst>
                        <p:par>
                          <p:cTn id="450" fill="hold">
                            <p:stCondLst>
                              <p:cond delay="0"/>
                            </p:stCondLst>
                            <p:childTnLst>
                              <p:par>
                                <p:cTn id="451" nodeType="clickEffect" fill="hold" presetClass="entr" presetID="2" presetSubtype="4">
                                  <p:stCondLst>
                                    <p:cond delay="0"/>
                                  </p:stCondLst>
                                  <p:childTnLst>
                                    <p:set>
                                      <p:cBhvr>
                                        <p:cTn id="452" dur="1" fill="hold">
                                          <p:stCondLst>
                                            <p:cond delay="0"/>
                                          </p:stCondLst>
                                        </p:cTn>
                                        <p:tgtEl>
                                          <p:spTgt spid="113">
                                            <p:txEl>
                                              <p:pRg st="2" end="2"/>
                                            </p:txEl>
                                          </p:spTgt>
                                        </p:tgtEl>
                                        <p:attrNameLst>
                                          <p:attrName>style.visibility</p:attrName>
                                        </p:attrNameLst>
                                      </p:cBhvr>
                                      <p:to>
                                        <p:strVal val="visible"/>
                                      </p:to>
                                    </p:set>
                                    <p:anim calcmode="lin" valueType="num">
                                      <p:cBhvr additive="repl">
                                        <p:cTn id="453" dur="500"/>
                                        <p:tgtEl>
                                          <p:spTgt spid="1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nodeType="clickEffect" fill="hold" presetClass="entr" presetID="2" presetSubtype="4">
                                  <p:stCondLst>
                                    <p:cond delay="0"/>
                                  </p:stCondLst>
                                  <p:childTnLst>
                                    <p:set>
                                      <p:cBhvr>
                                        <p:cTn id="457" dur="1" fill="hold">
                                          <p:stCondLst>
                                            <p:cond delay="0"/>
                                          </p:stCondLst>
                                        </p:cTn>
                                        <p:tgtEl>
                                          <p:spTgt spid="113">
                                            <p:txEl>
                                              <p:pRg st="3" end="3"/>
                                            </p:txEl>
                                          </p:spTgt>
                                        </p:tgtEl>
                                        <p:attrNameLst>
                                          <p:attrName>style.visibility</p:attrName>
                                        </p:attrNameLst>
                                      </p:cBhvr>
                                      <p:to>
                                        <p:strVal val="visible"/>
                                      </p:to>
                                    </p:set>
                                    <p:anim calcmode="lin" valueType="num">
                                      <p:cBhvr additive="repl">
                                        <p:cTn id="458" dur="500"/>
                                        <p:tgtEl>
                                          <p:spTgt spid="1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933840" y="421560"/>
            <a:ext cx="10353600" cy="762120"/>
          </a:xfrm>
          <a:prstGeom prst="rect">
            <a:avLst/>
          </a:prstGeom>
          <a:noFill/>
          <a:ln>
            <a:noFill/>
          </a:ln>
        </p:spPr>
        <p:style>
          <a:lnRef idx="0"/>
          <a:fillRef idx="0"/>
          <a:effectRef idx="0"/>
          <a:fontRef idx="minor"/>
        </p:style>
        <p:txBody>
          <a:bodyPr/>
          <a:p>
            <a:pPr>
              <a:lnSpc>
                <a:spcPct val="100000"/>
              </a:lnSpc>
            </a:pPr>
            <a:r>
              <a:rPr b="1" lang="fr-FR" sz="4400" spc="-1" strike="noStrike">
                <a:solidFill>
                  <a:srgbClr val="000000"/>
                </a:solidFill>
                <a:latin typeface="Calibri"/>
                <a:ea typeface="Calibri"/>
              </a:rPr>
              <a:t>Plan de la réunion : Le monde de l’arbitrage</a:t>
            </a:r>
            <a:endParaRPr b="0" lang="fr-FR" sz="4400" spc="-1" strike="noStrike">
              <a:latin typeface="Arial"/>
            </a:endParaRPr>
          </a:p>
        </p:txBody>
      </p:sp>
      <p:sp>
        <p:nvSpPr>
          <p:cNvPr id="44" name="CustomShape 2"/>
          <p:cNvSpPr/>
          <p:nvPr/>
        </p:nvSpPr>
        <p:spPr>
          <a:xfrm>
            <a:off x="843840" y="1758600"/>
            <a:ext cx="5520960" cy="579240"/>
          </a:xfrm>
          <a:prstGeom prst="rect">
            <a:avLst/>
          </a:prstGeom>
          <a:noFill/>
          <a:ln>
            <a:noFill/>
          </a:ln>
        </p:spPr>
        <p:style>
          <a:lnRef idx="0"/>
          <a:fillRef idx="0"/>
          <a:effectRef idx="0"/>
          <a:fontRef idx="minor"/>
        </p:style>
        <p:txBody>
          <a:bodyPr/>
          <a:p>
            <a:pPr>
              <a:lnSpc>
                <a:spcPct val="100000"/>
              </a:lnSpc>
            </a:pPr>
            <a:r>
              <a:rPr b="0" lang="fr-FR" sz="3200" spc="-1" strike="noStrike">
                <a:solidFill>
                  <a:srgbClr val="000000"/>
                </a:solidFill>
                <a:latin typeface="Calibri"/>
                <a:ea typeface="Calibri"/>
              </a:rPr>
              <a:t>I.</a:t>
            </a:r>
            <a:r>
              <a:rPr b="0" lang="fr-FR" sz="3200" spc="-1" strike="noStrike">
                <a:solidFill>
                  <a:srgbClr val="000000"/>
                </a:solidFill>
                <a:latin typeface="Calibri"/>
                <a:ea typeface="Calibri"/>
              </a:rPr>
              <a:t>	</a:t>
            </a:r>
            <a:r>
              <a:rPr b="0" lang="fr-FR" sz="3200" spc="-1" strike="noStrike">
                <a:solidFill>
                  <a:srgbClr val="000000"/>
                </a:solidFill>
                <a:latin typeface="Calibri"/>
                <a:ea typeface="Calibri"/>
              </a:rPr>
              <a:t>Pourquoi devenir Arbitre ?</a:t>
            </a:r>
            <a:endParaRPr b="0" lang="fr-FR" sz="3200" spc="-1" strike="noStrike">
              <a:latin typeface="Arial"/>
            </a:endParaRPr>
          </a:p>
        </p:txBody>
      </p:sp>
      <p:sp>
        <p:nvSpPr>
          <p:cNvPr id="45" name="CustomShape 3"/>
          <p:cNvSpPr/>
          <p:nvPr/>
        </p:nvSpPr>
        <p:spPr>
          <a:xfrm>
            <a:off x="842400" y="2646000"/>
            <a:ext cx="5497920" cy="579240"/>
          </a:xfrm>
          <a:prstGeom prst="rect">
            <a:avLst/>
          </a:prstGeom>
          <a:noFill/>
          <a:ln>
            <a:noFill/>
          </a:ln>
        </p:spPr>
        <p:style>
          <a:lnRef idx="0"/>
          <a:fillRef idx="0"/>
          <a:effectRef idx="0"/>
          <a:fontRef idx="minor"/>
        </p:style>
        <p:txBody>
          <a:bodyPr/>
          <a:p>
            <a:pPr>
              <a:lnSpc>
                <a:spcPct val="100000"/>
              </a:lnSpc>
            </a:pPr>
            <a:r>
              <a:rPr b="0" lang="fr-FR" sz="3200" spc="-1" strike="noStrike">
                <a:solidFill>
                  <a:srgbClr val="000000"/>
                </a:solidFill>
                <a:latin typeface="Calibri"/>
                <a:ea typeface="Calibri"/>
              </a:rPr>
              <a:t>II.</a:t>
            </a:r>
            <a:r>
              <a:rPr b="0" lang="fr-FR" sz="3200" spc="-1" strike="noStrike">
                <a:solidFill>
                  <a:srgbClr val="000000"/>
                </a:solidFill>
                <a:latin typeface="Calibri"/>
                <a:ea typeface="Calibri"/>
              </a:rPr>
              <a:t>	</a:t>
            </a:r>
            <a:r>
              <a:rPr b="0" lang="fr-FR" sz="3200" spc="-1" strike="noStrike">
                <a:solidFill>
                  <a:srgbClr val="000000"/>
                </a:solidFill>
                <a:latin typeface="Calibri"/>
                <a:ea typeface="Calibri"/>
              </a:rPr>
              <a:t>Qu’est-ce qu’être Arbitre ?</a:t>
            </a:r>
            <a:endParaRPr b="0" lang="fr-FR" sz="3200" spc="-1" strike="noStrike">
              <a:latin typeface="Arial"/>
            </a:endParaRPr>
          </a:p>
        </p:txBody>
      </p:sp>
      <p:sp>
        <p:nvSpPr>
          <p:cNvPr id="46" name="CustomShape 4"/>
          <p:cNvSpPr/>
          <p:nvPr/>
        </p:nvSpPr>
        <p:spPr>
          <a:xfrm>
            <a:off x="799200" y="3558240"/>
            <a:ext cx="5744520" cy="579240"/>
          </a:xfrm>
          <a:prstGeom prst="rect">
            <a:avLst/>
          </a:prstGeom>
          <a:noFill/>
          <a:ln>
            <a:noFill/>
          </a:ln>
        </p:spPr>
        <p:style>
          <a:lnRef idx="0"/>
          <a:fillRef idx="0"/>
          <a:effectRef idx="0"/>
          <a:fontRef idx="minor"/>
        </p:style>
        <p:txBody>
          <a:bodyPr/>
          <a:p>
            <a:pPr>
              <a:lnSpc>
                <a:spcPct val="100000"/>
              </a:lnSpc>
            </a:pPr>
            <a:r>
              <a:rPr b="0" lang="fr-FR" sz="3200" spc="-1" strike="noStrike">
                <a:solidFill>
                  <a:srgbClr val="000000"/>
                </a:solidFill>
                <a:latin typeface="Calibri"/>
                <a:ea typeface="Calibri"/>
              </a:rPr>
              <a:t>III.</a:t>
            </a:r>
            <a:r>
              <a:rPr b="0" lang="fr-FR" sz="3200" spc="-1" strike="noStrike">
                <a:solidFill>
                  <a:srgbClr val="000000"/>
                </a:solidFill>
                <a:latin typeface="Calibri"/>
                <a:ea typeface="Calibri"/>
              </a:rPr>
              <a:t>	</a:t>
            </a:r>
            <a:r>
              <a:rPr b="0" lang="fr-FR" sz="3200" spc="-1" strike="noStrike">
                <a:solidFill>
                  <a:srgbClr val="000000"/>
                </a:solidFill>
                <a:latin typeface="Calibri"/>
                <a:ea typeface="Calibri"/>
              </a:rPr>
              <a:t>Comment devenir Arbitre ? </a:t>
            </a:r>
            <a:endParaRPr b="0" lang="fr-FR" sz="3200" spc="-1" strike="noStrike">
              <a:latin typeface="Arial"/>
            </a:endParaRPr>
          </a:p>
        </p:txBody>
      </p:sp>
      <p:sp>
        <p:nvSpPr>
          <p:cNvPr id="47" name="CustomShape 5"/>
          <p:cNvSpPr/>
          <p:nvPr/>
        </p:nvSpPr>
        <p:spPr>
          <a:xfrm>
            <a:off x="842400" y="4608000"/>
            <a:ext cx="8150040" cy="579240"/>
          </a:xfrm>
          <a:prstGeom prst="rect">
            <a:avLst/>
          </a:prstGeom>
          <a:noFill/>
          <a:ln>
            <a:noFill/>
          </a:ln>
        </p:spPr>
        <p:style>
          <a:lnRef idx="0"/>
          <a:fillRef idx="0"/>
          <a:effectRef idx="0"/>
          <a:fontRef idx="minor"/>
        </p:style>
        <p:txBody>
          <a:bodyPr/>
          <a:p>
            <a:pPr>
              <a:lnSpc>
                <a:spcPct val="100000"/>
              </a:lnSpc>
            </a:pPr>
            <a:r>
              <a:rPr b="0" lang="fr-FR" sz="3200" spc="-1" strike="noStrike">
                <a:solidFill>
                  <a:srgbClr val="000000"/>
                </a:solidFill>
                <a:latin typeface="Calibri"/>
                <a:ea typeface="Calibri"/>
              </a:rPr>
              <a:t>IV.</a:t>
            </a:r>
            <a:r>
              <a:rPr b="0" lang="fr-FR" sz="3200" spc="-1" strike="noStrike">
                <a:solidFill>
                  <a:srgbClr val="000000"/>
                </a:solidFill>
                <a:latin typeface="Calibri"/>
                <a:ea typeface="Calibri"/>
              </a:rPr>
              <a:t>	</a:t>
            </a:r>
            <a:r>
              <a:rPr b="0" lang="fr-FR" sz="3200" spc="-1" strike="noStrike">
                <a:solidFill>
                  <a:srgbClr val="000000"/>
                </a:solidFill>
                <a:latin typeface="Calibri"/>
                <a:ea typeface="Calibri"/>
              </a:rPr>
              <a:t>Réponse aux questions + temps d’échange</a:t>
            </a:r>
            <a:endParaRPr b="0" lang="fr-FR" sz="3200" spc="-1" strike="noStrike">
              <a:latin typeface="Arial"/>
            </a:endParaRPr>
          </a:p>
        </p:txBody>
      </p:sp>
      <p:pic>
        <p:nvPicPr>
          <p:cNvPr id="48" name="Google Shape;95;p2" descr=""/>
          <p:cNvPicPr/>
          <p:nvPr/>
        </p:nvPicPr>
        <p:blipFill>
          <a:blip r:embed="rId1"/>
          <a:stretch/>
        </p:blipFill>
        <p:spPr>
          <a:xfrm>
            <a:off x="8726400" y="1141920"/>
            <a:ext cx="2874960" cy="346572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2" presetSubtype="4">
                                  <p:stCondLst>
                                    <p:cond delay="0"/>
                                  </p:stCondLst>
                                  <p:childTnLst>
                                    <p:set>
                                      <p:cBhvr>
                                        <p:cTn id="8" dur="1" fill="hold">
                                          <p:stCondLst>
                                            <p:cond delay="0"/>
                                          </p:stCondLst>
                                        </p:cTn>
                                        <p:tgtEl>
                                          <p:spTgt spid="44"/>
                                        </p:tgtEl>
                                        <p:attrNameLst>
                                          <p:attrName>style.visibility</p:attrName>
                                        </p:attrNameLst>
                                      </p:cBhvr>
                                      <p:to>
                                        <p:strVal val="visible"/>
                                      </p:to>
                                    </p:set>
                                    <p:anim calcmode="lin" valueType="num">
                                      <p:cBhvr additive="repl">
                                        <p:cTn id="9" dur="500"/>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2" presetSubtype="4">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repl">
                                        <p:cTn id="14" dur="500"/>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repl">
                                        <p:cTn id="19" dur="500"/>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2" presetSubtype="4">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repl">
                                        <p:cTn id="24" dur="500"/>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117" name="CustomShape 2"/>
          <p:cNvSpPr/>
          <p:nvPr/>
        </p:nvSpPr>
        <p:spPr>
          <a:xfrm>
            <a:off x="248760" y="1757520"/>
            <a:ext cx="11461680" cy="2563200"/>
          </a:xfrm>
          <a:prstGeom prst="rect">
            <a:avLst/>
          </a:prstGeom>
          <a:noFill/>
          <a:ln>
            <a:noFill/>
          </a:ln>
        </p:spPr>
        <p:style>
          <a:lnRef idx="0"/>
          <a:fillRef idx="0"/>
          <a:effectRef idx="0"/>
          <a:fontRef idx="minor"/>
        </p:style>
        <p:txBody>
          <a:bodyPr/>
          <a:p>
            <a:pPr marL="457200">
              <a:lnSpc>
                <a:spcPct val="107000"/>
              </a:lnSpc>
            </a:pPr>
            <a:r>
              <a:rPr b="1" i="1" lang="fr-FR" sz="2800" spc="-1" strike="noStrike">
                <a:solidFill>
                  <a:srgbClr val="000000"/>
                </a:solidFill>
                <a:latin typeface="Calibri"/>
                <a:ea typeface="Calibri"/>
              </a:rPr>
              <a:t>b. Ce que le titre me permet d’arbitrer </a:t>
            </a:r>
            <a:endParaRPr b="0" lang="fr-FR" sz="2800" spc="-1" strike="noStrike">
              <a:latin typeface="Arial"/>
            </a:endParaRPr>
          </a:p>
          <a:p>
            <a:pPr marL="457200">
              <a:lnSpc>
                <a:spcPct val="107000"/>
              </a:lnSpc>
              <a:spcBef>
                <a:spcPts val="799"/>
              </a:spcBef>
            </a:pPr>
            <a:r>
              <a:rPr b="0" lang="fr-FR" sz="2800" spc="-1" strike="noStrike">
                <a:solidFill>
                  <a:srgbClr val="000000"/>
                </a:solidFill>
                <a:latin typeface="Calibri"/>
                <a:ea typeface="Calibri"/>
              </a:rPr>
              <a:t>Tout ce que permettent d’arbitrer les titres inférieurs, plus :</a:t>
            </a:r>
            <a:endParaRPr b="0" lang="fr-FR" sz="2800" spc="-1" strike="noStrike">
              <a:latin typeface="Arial"/>
            </a:endParaRPr>
          </a:p>
          <a:p>
            <a:pPr lvl="1" marL="914400" indent="-45684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Arbitrage en chef des grands événements nationaux : championnat de France, championnat de France des Jeunes et championnat de France Rapide &amp; Blitz.</a:t>
            </a:r>
            <a:endParaRPr b="0" lang="fr-FR" sz="2800" spc="-1" strike="noStrike">
              <a:latin typeface="Arial"/>
            </a:endParaRPr>
          </a:p>
        </p:txBody>
      </p:sp>
      <p:sp>
        <p:nvSpPr>
          <p:cNvPr id="118" name="CustomShape 3"/>
          <p:cNvSpPr/>
          <p:nvPr/>
        </p:nvSpPr>
        <p:spPr>
          <a:xfrm>
            <a:off x="248760" y="1138320"/>
            <a:ext cx="73144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3) L’Arbitre Fédéral Elite de niveau 2 (AFE2)</a:t>
            </a:r>
            <a:endParaRPr b="0" lang="fr-FR" sz="3200" spc="-1" strike="noStrike">
              <a:latin typeface="Arial"/>
            </a:endParaRPr>
          </a:p>
        </p:txBody>
      </p:sp>
      <p:pic>
        <p:nvPicPr>
          <p:cNvPr id="119" name="Google Shape;239;p20" descr=""/>
          <p:cNvPicPr/>
          <p:nvPr/>
        </p:nvPicPr>
        <p:blipFill>
          <a:blip r:embed="rId1"/>
          <a:stretch/>
        </p:blipFill>
        <p:spPr>
          <a:xfrm>
            <a:off x="6646680" y="3862080"/>
            <a:ext cx="4964760" cy="2854800"/>
          </a:xfrm>
          <a:prstGeom prst="rect">
            <a:avLst/>
          </a:prstGeom>
          <a:ln>
            <a:noFill/>
          </a:ln>
        </p:spPr>
      </p:pic>
    </p:spTree>
  </p:cSld>
  <mc:AlternateContent>
    <mc:Choice Requires="p14">
      <p:transition spd="slow" p14:dur="2000"/>
    </mc:Choice>
    <mc:Fallback>
      <p:transition spd="slow"/>
    </mc:Fallback>
  </mc:AlternateContent>
  <p:timing>
    <p:tnLst>
      <p:par>
        <p:cTn id="459" dur="indefinite" restart="never" nodeType="tmRoot">
          <p:childTnLst>
            <p:seq>
              <p:cTn id="460" dur="indefinite" nodeType="mainSeq">
                <p:childTnLst>
                  <p:par>
                    <p:cTn id="461" fill="hold">
                      <p:stCondLst>
                        <p:cond delay="indefinite"/>
                      </p:stCondLst>
                      <p:childTnLst>
                        <p:par>
                          <p:cTn id="462" fill="hold">
                            <p:stCondLst>
                              <p:cond delay="0"/>
                            </p:stCondLst>
                            <p:childTnLst>
                              <p:par>
                                <p:cTn id="463" nodeType="clickEffect" fill="hold" presetClass="entr" presetID="2" presetSubtype="4">
                                  <p:stCondLst>
                                    <p:cond delay="0"/>
                                  </p:stCondLst>
                                  <p:childTnLst>
                                    <p:set>
                                      <p:cBhvr>
                                        <p:cTn id="464" dur="1" fill="hold">
                                          <p:stCondLst>
                                            <p:cond delay="0"/>
                                          </p:stCondLst>
                                        </p:cTn>
                                        <p:tgtEl>
                                          <p:spTgt spid="117">
                                            <p:txEl>
                                              <p:pRg st="0" end="0"/>
                                            </p:txEl>
                                          </p:spTgt>
                                        </p:tgtEl>
                                        <p:attrNameLst>
                                          <p:attrName>style.visibility</p:attrName>
                                        </p:attrNameLst>
                                      </p:cBhvr>
                                      <p:to>
                                        <p:strVal val="visible"/>
                                      </p:to>
                                    </p:set>
                                    <p:anim calcmode="lin" valueType="num">
                                      <p:cBhvr additive="repl">
                                        <p:cTn id="465" dur="500"/>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6" fill="hold">
                      <p:stCondLst>
                        <p:cond delay="indefinite"/>
                      </p:stCondLst>
                      <p:childTnLst>
                        <p:par>
                          <p:cTn id="467" fill="hold">
                            <p:stCondLst>
                              <p:cond delay="0"/>
                            </p:stCondLst>
                            <p:childTnLst>
                              <p:par>
                                <p:cTn id="468" nodeType="clickEffect" fill="hold" presetClass="entr" presetID="2" presetSubtype="4">
                                  <p:stCondLst>
                                    <p:cond delay="0"/>
                                  </p:stCondLst>
                                  <p:childTnLst>
                                    <p:set>
                                      <p:cBhvr>
                                        <p:cTn id="469" dur="1" fill="hold">
                                          <p:stCondLst>
                                            <p:cond delay="0"/>
                                          </p:stCondLst>
                                        </p:cTn>
                                        <p:tgtEl>
                                          <p:spTgt spid="117">
                                            <p:txEl>
                                              <p:pRg st="1" end="1"/>
                                            </p:txEl>
                                          </p:spTgt>
                                        </p:tgtEl>
                                        <p:attrNameLst>
                                          <p:attrName>style.visibility</p:attrName>
                                        </p:attrNameLst>
                                      </p:cBhvr>
                                      <p:to>
                                        <p:strVal val="visible"/>
                                      </p:to>
                                    </p:set>
                                    <p:anim calcmode="lin" valueType="num">
                                      <p:cBhvr additive="repl">
                                        <p:cTn id="470" dur="500"/>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1" fill="hold">
                      <p:stCondLst>
                        <p:cond delay="indefinite"/>
                      </p:stCondLst>
                      <p:childTnLst>
                        <p:par>
                          <p:cTn id="472" fill="hold">
                            <p:stCondLst>
                              <p:cond delay="0"/>
                            </p:stCondLst>
                            <p:childTnLst>
                              <p:par>
                                <p:cTn id="473" nodeType="clickEffect" fill="hold" presetClass="entr" presetID="2" presetSubtype="4">
                                  <p:stCondLst>
                                    <p:cond delay="0"/>
                                  </p:stCondLst>
                                  <p:childTnLst>
                                    <p:set>
                                      <p:cBhvr>
                                        <p:cTn id="474" dur="1" fill="hold">
                                          <p:stCondLst>
                                            <p:cond delay="0"/>
                                          </p:stCondLst>
                                        </p:cTn>
                                        <p:tgtEl>
                                          <p:spTgt spid="117">
                                            <p:txEl>
                                              <p:pRg st="2" end="2"/>
                                            </p:txEl>
                                          </p:spTgt>
                                        </p:tgtEl>
                                        <p:attrNameLst>
                                          <p:attrName>style.visibility</p:attrName>
                                        </p:attrNameLst>
                                      </p:cBhvr>
                                      <p:to>
                                        <p:strVal val="visible"/>
                                      </p:to>
                                    </p:set>
                                    <p:anim calcmode="lin" valueType="num">
                                      <p:cBhvr additive="repl">
                                        <p:cTn id="475" dur="500"/>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986760" y="341280"/>
            <a:ext cx="9788760" cy="131076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IV. Réponse aux questions + temps d’échange</a:t>
            </a:r>
            <a:endParaRPr b="0" lang="fr-FR" sz="4000" spc="-1" strike="noStrike">
              <a:latin typeface="Arial"/>
            </a:endParaRPr>
          </a:p>
          <a:p>
            <a:pPr>
              <a:lnSpc>
                <a:spcPct val="100000"/>
              </a:lnSpc>
            </a:pPr>
            <a:r>
              <a:rPr b="0" lang="fr-FR" sz="4000" spc="-1" strike="noStrike">
                <a:solidFill>
                  <a:srgbClr val="7030a0"/>
                </a:solidFill>
                <a:latin typeface="Calibri"/>
                <a:ea typeface="Calibri"/>
              </a:rPr>
              <a:t>	</a:t>
            </a:r>
            <a:endParaRPr b="0" lang="fr-FR" sz="4000" spc="-1" strike="noStrike">
              <a:latin typeface="Arial"/>
            </a:endParaRPr>
          </a:p>
        </p:txBody>
      </p:sp>
      <p:pic>
        <p:nvPicPr>
          <p:cNvPr id="121" name="Google Shape;245;p21" descr=""/>
          <p:cNvPicPr/>
          <p:nvPr/>
        </p:nvPicPr>
        <p:blipFill>
          <a:blip r:embed="rId1"/>
          <a:stretch/>
        </p:blipFill>
        <p:spPr>
          <a:xfrm>
            <a:off x="423000" y="1355400"/>
            <a:ext cx="11196720" cy="4708080"/>
          </a:xfrm>
          <a:prstGeom prst="rect">
            <a:avLst/>
          </a:prstGeom>
          <a:ln>
            <a:noFill/>
          </a:ln>
        </p:spPr>
      </p:pic>
    </p:spTree>
  </p:cSld>
  <mc:AlternateContent>
    <mc:Choice Requires="p14">
      <p:transition spd="slow" p14:dur="2000"/>
    </mc:Choice>
    <mc:Fallback>
      <p:transition spd="slow"/>
    </mc:Fallback>
  </mc:AlternateContent>
  <p:timing>
    <p:tnLst>
      <p:par>
        <p:cTn id="476" dur="indefinite" restart="never" nodeType="tmRoot">
          <p:childTnLst>
            <p:seq>
              <p:cTn id="477"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478" dur="indefinite" restart="never" nodeType="tmRoot">
          <p:childTnLst>
            <p:seq>
              <p:cTn id="479"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986760" y="341280"/>
            <a:ext cx="661608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Pourquoi devenir Arbitre ?</a:t>
            </a:r>
            <a:endParaRPr b="0" lang="fr-FR" sz="4000" spc="-1" strike="noStrike">
              <a:latin typeface="Arial"/>
            </a:endParaRPr>
          </a:p>
        </p:txBody>
      </p:sp>
      <p:sp>
        <p:nvSpPr>
          <p:cNvPr id="50" name="CustomShape 2"/>
          <p:cNvSpPr/>
          <p:nvPr/>
        </p:nvSpPr>
        <p:spPr>
          <a:xfrm>
            <a:off x="329040" y="1102680"/>
            <a:ext cx="11461680" cy="5698080"/>
          </a:xfrm>
          <a:prstGeom prst="rect">
            <a:avLst/>
          </a:prstGeom>
          <a:noFill/>
          <a:ln>
            <a:noFill/>
          </a:ln>
        </p:spPr>
        <p:style>
          <a:lnRef idx="0"/>
          <a:fillRef idx="0"/>
          <a:effectRef idx="0"/>
          <a:fontRef idx="minor"/>
        </p:style>
        <p:txBody>
          <a:bodyPr/>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Participer au développement des Echecs en France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Découvrir une autre facette du monde des échecs,                                       « ce qui se passe en coulisses »</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Perfectionner ses connaissances des règles du jeu en tant que joueur</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Vivre des expériences et des moments de partage riches, notamment lorsque l’on arbitre en équipe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Transmettre ses connaissances et ses compétences de manière pédagogique aux joueurs</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Rendre service à son club</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Pour les mamans et les papas, être utile et occupé lorsque l’on accompagne ses enfants en tournoi</a:t>
            </a:r>
            <a:endParaRPr b="0" lang="fr-FR" sz="2800" spc="-1" strike="noStrike">
              <a:latin typeface="Arial"/>
            </a:endParaRPr>
          </a:p>
        </p:txBody>
      </p:sp>
      <p:pic>
        <p:nvPicPr>
          <p:cNvPr id="51" name="Google Shape;102;p3" descr=""/>
          <p:cNvPicPr/>
          <p:nvPr/>
        </p:nvPicPr>
        <p:blipFill>
          <a:blip r:embed="rId1"/>
          <a:stretch/>
        </p:blipFill>
        <p:spPr>
          <a:xfrm>
            <a:off x="8191440" y="0"/>
            <a:ext cx="3860280" cy="2673000"/>
          </a:xfrm>
          <a:prstGeom prst="rect">
            <a:avLst/>
          </a:prstGeom>
          <a:ln>
            <a:noFill/>
          </a:ln>
        </p:spPr>
      </p:pic>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2" presetSubtype="4">
                                  <p:stCondLst>
                                    <p:cond delay="0"/>
                                  </p:stCondLst>
                                  <p:childTnLst>
                                    <p:set>
                                      <p:cBhvr>
                                        <p:cTn id="30" dur="1" fill="hold">
                                          <p:stCondLst>
                                            <p:cond delay="0"/>
                                          </p:stCondLst>
                                        </p:cTn>
                                        <p:tgtEl>
                                          <p:spTgt spid="50">
                                            <p:txEl>
                                              <p:pRg st="0" end="0"/>
                                            </p:txEl>
                                          </p:spTgt>
                                        </p:tgtEl>
                                        <p:attrNameLst>
                                          <p:attrName>style.visibility</p:attrName>
                                        </p:attrNameLst>
                                      </p:cBhvr>
                                      <p:to>
                                        <p:strVal val="visible"/>
                                      </p:to>
                                    </p:set>
                                    <p:anim calcmode="lin" valueType="num">
                                      <p:cBhvr additive="repl">
                                        <p:cTn id="31" dur="500"/>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2" presetSubtype="4">
                                  <p:stCondLst>
                                    <p:cond delay="0"/>
                                  </p:stCondLst>
                                  <p:childTnLst>
                                    <p:set>
                                      <p:cBhvr>
                                        <p:cTn id="35" dur="1" fill="hold">
                                          <p:stCondLst>
                                            <p:cond delay="0"/>
                                          </p:stCondLst>
                                        </p:cTn>
                                        <p:tgtEl>
                                          <p:spTgt spid="50">
                                            <p:txEl>
                                              <p:pRg st="1" end="1"/>
                                            </p:txEl>
                                          </p:spTgt>
                                        </p:tgtEl>
                                        <p:attrNameLst>
                                          <p:attrName>style.visibility</p:attrName>
                                        </p:attrNameLst>
                                      </p:cBhvr>
                                      <p:to>
                                        <p:strVal val="visible"/>
                                      </p:to>
                                    </p:set>
                                    <p:anim calcmode="lin" valueType="num">
                                      <p:cBhvr additive="repl">
                                        <p:cTn id="36" dur="500"/>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2" presetSubtype="4">
                                  <p:stCondLst>
                                    <p:cond delay="0"/>
                                  </p:stCondLst>
                                  <p:childTnLst>
                                    <p:set>
                                      <p:cBhvr>
                                        <p:cTn id="40" dur="1" fill="hold">
                                          <p:stCondLst>
                                            <p:cond delay="0"/>
                                          </p:stCondLst>
                                        </p:cTn>
                                        <p:tgtEl>
                                          <p:spTgt spid="50">
                                            <p:txEl>
                                              <p:pRg st="2" end="2"/>
                                            </p:txEl>
                                          </p:spTgt>
                                        </p:tgtEl>
                                        <p:attrNameLst>
                                          <p:attrName>style.visibility</p:attrName>
                                        </p:attrNameLst>
                                      </p:cBhvr>
                                      <p:to>
                                        <p:strVal val="visible"/>
                                      </p:to>
                                    </p:set>
                                    <p:anim calcmode="lin" valueType="num">
                                      <p:cBhvr additive="repl">
                                        <p:cTn id="41" dur="500"/>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2" presetSubtype="4">
                                  <p:stCondLst>
                                    <p:cond delay="0"/>
                                  </p:stCondLst>
                                  <p:childTnLst>
                                    <p:set>
                                      <p:cBhvr>
                                        <p:cTn id="45" dur="1" fill="hold">
                                          <p:stCondLst>
                                            <p:cond delay="0"/>
                                          </p:stCondLst>
                                        </p:cTn>
                                        <p:tgtEl>
                                          <p:spTgt spid="50">
                                            <p:txEl>
                                              <p:pRg st="3" end="3"/>
                                            </p:txEl>
                                          </p:spTgt>
                                        </p:tgtEl>
                                        <p:attrNameLst>
                                          <p:attrName>style.visibility</p:attrName>
                                        </p:attrNameLst>
                                      </p:cBhvr>
                                      <p:to>
                                        <p:strVal val="visible"/>
                                      </p:to>
                                    </p:set>
                                    <p:anim calcmode="lin" valueType="num">
                                      <p:cBhvr additive="repl">
                                        <p:cTn id="46" dur="500"/>
                                        <p:tgtEl>
                                          <p:spTgt spid="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2" presetSubtype="4">
                                  <p:stCondLst>
                                    <p:cond delay="0"/>
                                  </p:stCondLst>
                                  <p:childTnLst>
                                    <p:set>
                                      <p:cBhvr>
                                        <p:cTn id="50" dur="1" fill="hold">
                                          <p:stCondLst>
                                            <p:cond delay="0"/>
                                          </p:stCondLst>
                                        </p:cTn>
                                        <p:tgtEl>
                                          <p:spTgt spid="50">
                                            <p:txEl>
                                              <p:pRg st="4" end="4"/>
                                            </p:txEl>
                                          </p:spTgt>
                                        </p:tgtEl>
                                        <p:attrNameLst>
                                          <p:attrName>style.visibility</p:attrName>
                                        </p:attrNameLst>
                                      </p:cBhvr>
                                      <p:to>
                                        <p:strVal val="visible"/>
                                      </p:to>
                                    </p:set>
                                    <p:anim calcmode="lin" valueType="num">
                                      <p:cBhvr additive="repl">
                                        <p:cTn id="51" dur="500"/>
                                        <p:tgtEl>
                                          <p:spTgt spid="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2" presetSubtype="4">
                                  <p:stCondLst>
                                    <p:cond delay="0"/>
                                  </p:stCondLst>
                                  <p:childTnLst>
                                    <p:set>
                                      <p:cBhvr>
                                        <p:cTn id="55" dur="1" fill="hold">
                                          <p:stCondLst>
                                            <p:cond delay="0"/>
                                          </p:stCondLst>
                                        </p:cTn>
                                        <p:tgtEl>
                                          <p:spTgt spid="50">
                                            <p:txEl>
                                              <p:pRg st="5" end="5"/>
                                            </p:txEl>
                                          </p:spTgt>
                                        </p:tgtEl>
                                        <p:attrNameLst>
                                          <p:attrName>style.visibility</p:attrName>
                                        </p:attrNameLst>
                                      </p:cBhvr>
                                      <p:to>
                                        <p:strVal val="visible"/>
                                      </p:to>
                                    </p:set>
                                    <p:anim calcmode="lin" valueType="num">
                                      <p:cBhvr additive="repl">
                                        <p:cTn id="56" dur="500"/>
                                        <p:tgtEl>
                                          <p:spTgt spid="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2" presetSubtype="4">
                                  <p:stCondLst>
                                    <p:cond delay="0"/>
                                  </p:stCondLst>
                                  <p:childTnLst>
                                    <p:set>
                                      <p:cBhvr>
                                        <p:cTn id="60" dur="1" fill="hold">
                                          <p:stCondLst>
                                            <p:cond delay="0"/>
                                          </p:stCondLst>
                                        </p:cTn>
                                        <p:tgtEl>
                                          <p:spTgt spid="50">
                                            <p:txEl>
                                              <p:pRg st="6" end="6"/>
                                            </p:txEl>
                                          </p:spTgt>
                                        </p:tgtEl>
                                        <p:attrNameLst>
                                          <p:attrName>style.visibility</p:attrName>
                                        </p:attrNameLst>
                                      </p:cBhvr>
                                      <p:to>
                                        <p:strVal val="visible"/>
                                      </p:to>
                                    </p:set>
                                    <p:anim calcmode="lin" valueType="num">
                                      <p:cBhvr additive="repl">
                                        <p:cTn id="61" dur="500"/>
                                        <p:tgtEl>
                                          <p:spTgt spid="5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986760" y="341280"/>
            <a:ext cx="635256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Qu’est-ce qu’être Arbitre </a:t>
            </a:r>
            <a:endParaRPr b="0" lang="fr-FR" sz="4000" spc="-1" strike="noStrike">
              <a:latin typeface="Arial"/>
            </a:endParaRPr>
          </a:p>
        </p:txBody>
      </p:sp>
      <p:sp>
        <p:nvSpPr>
          <p:cNvPr id="53" name="CustomShape 2"/>
          <p:cNvSpPr/>
          <p:nvPr/>
        </p:nvSpPr>
        <p:spPr>
          <a:xfrm>
            <a:off x="248760" y="2063880"/>
            <a:ext cx="11461680" cy="4266000"/>
          </a:xfrm>
          <a:prstGeom prst="rect">
            <a:avLst/>
          </a:prstGeom>
          <a:noFill/>
          <a:ln>
            <a:noFill/>
          </a:ln>
        </p:spPr>
        <p:style>
          <a:lnRef idx="0"/>
          <a:fillRef idx="0"/>
          <a:effectRef idx="0"/>
          <a:fontRef idx="minor"/>
        </p:style>
        <p:txBody>
          <a:bodyPr/>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Il est le représentant de la FFE sur le lieu du tournoi</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le garant du respect des règles du jeu de la FFE et de la FIDE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responsable de la rédaction du règlement intérieur du tournoi, en collaboration avec l’Organisateur</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le garant des conditions de jeu et du confort des joueurs, en collaboration avec l’Organisateur.</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responsable du réglage des pendules</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responsable de la publication de la liste des joueurs et des résultats</a:t>
            </a:r>
            <a:endParaRPr b="0" lang="fr-FR" sz="2800" spc="-1" strike="noStrike">
              <a:latin typeface="Arial"/>
            </a:endParaRPr>
          </a:p>
        </p:txBody>
      </p:sp>
      <p:sp>
        <p:nvSpPr>
          <p:cNvPr id="54" name="CustomShape 3"/>
          <p:cNvSpPr/>
          <p:nvPr/>
        </p:nvSpPr>
        <p:spPr>
          <a:xfrm>
            <a:off x="409320" y="1114200"/>
            <a:ext cx="3756600" cy="613080"/>
          </a:xfrm>
          <a:prstGeom prst="rect">
            <a:avLst/>
          </a:prstGeom>
          <a:noFill/>
          <a:ln>
            <a:noFill/>
          </a:ln>
        </p:spPr>
        <p:style>
          <a:lnRef idx="0"/>
          <a:fillRef idx="0"/>
          <a:effectRef idx="0"/>
          <a:fontRef idx="minor"/>
        </p:style>
        <p:txBody>
          <a:bodyPr/>
          <a:p>
            <a:pPr marL="343080" indent="-342720">
              <a:lnSpc>
                <a:spcPct val="107000"/>
              </a:lnSpc>
              <a:buClr>
                <a:srgbClr val="000000"/>
              </a:buClr>
              <a:buFont typeface="Calibri"/>
              <a:buAutoNum type="arabicParenR"/>
            </a:pPr>
            <a:r>
              <a:rPr b="0" lang="fr-FR" sz="3200" spc="-1" strike="noStrike" u="sng">
                <a:solidFill>
                  <a:srgbClr val="000000"/>
                </a:solidFill>
                <a:uFillTx/>
                <a:latin typeface="Calibri"/>
                <a:ea typeface="Calibri"/>
              </a:rPr>
              <a:t> </a:t>
            </a:r>
            <a:r>
              <a:rPr b="0" lang="fr-FR" sz="3200" spc="-1" strike="noStrike" u="sng">
                <a:solidFill>
                  <a:srgbClr val="000000"/>
                </a:solidFill>
                <a:uFillTx/>
                <a:latin typeface="Calibri"/>
                <a:ea typeface="Calibri"/>
              </a:rPr>
              <a:t>Le rôle de l’Arbitre </a:t>
            </a:r>
            <a:endParaRPr b="0" lang="fr-FR" sz="3200" spc="-1" strike="noStrike">
              <a:latin typeface="Arial"/>
            </a:endParaRPr>
          </a:p>
        </p:txBody>
      </p:sp>
      <p:pic>
        <p:nvPicPr>
          <p:cNvPr id="55" name="Google Shape;110;p4" descr=""/>
          <p:cNvPicPr/>
          <p:nvPr/>
        </p:nvPicPr>
        <p:blipFill>
          <a:blip r:embed="rId1"/>
          <a:stretch/>
        </p:blipFill>
        <p:spPr>
          <a:xfrm>
            <a:off x="8558640" y="0"/>
            <a:ext cx="3633120" cy="2581200"/>
          </a:xfrm>
          <a:prstGeom prst="rect">
            <a:avLst/>
          </a:prstGeom>
          <a:ln>
            <a:noFill/>
          </a:ln>
        </p:spPr>
      </p:pic>
    </p:spTree>
  </p:cSld>
  <mc:AlternateContent>
    <mc:Choice Requires="p14">
      <p:transition spd="slow" p14:dur="2000"/>
    </mc:Choice>
    <mc:Fallback>
      <p:transition spd="slow"/>
    </mc:Fallback>
  </mc:AlternateContent>
  <p:timing>
    <p:tnLst>
      <p:par>
        <p:cTn id="62" dur="indefinite" restart="never" nodeType="tmRoot">
          <p:childTnLst>
            <p:seq>
              <p:cTn id="63" dur="indefinite" nodeType="mainSeq">
                <p:childTnLst>
                  <p:par>
                    <p:cTn id="64" fill="hold">
                      <p:stCondLst>
                        <p:cond delay="indefinite"/>
                      </p:stCondLst>
                      <p:childTnLst>
                        <p:par>
                          <p:cTn id="65" fill="hold">
                            <p:stCondLst>
                              <p:cond delay="0"/>
                            </p:stCondLst>
                            <p:childTnLst>
                              <p:par>
                                <p:cTn id="66" nodeType="clickEffect" fill="hold" presetClass="entr" presetID="2" presetSubtype="4">
                                  <p:stCondLst>
                                    <p:cond delay="0"/>
                                  </p:stCondLst>
                                  <p:childTnLst>
                                    <p:set>
                                      <p:cBhvr>
                                        <p:cTn id="67" dur="1" fill="hold">
                                          <p:stCondLst>
                                            <p:cond delay="0"/>
                                          </p:stCondLst>
                                        </p:cTn>
                                        <p:tgtEl>
                                          <p:spTgt spid="53">
                                            <p:txEl>
                                              <p:pRg st="0" end="0"/>
                                            </p:txEl>
                                          </p:spTgt>
                                        </p:tgtEl>
                                        <p:attrNameLst>
                                          <p:attrName>style.visibility</p:attrName>
                                        </p:attrNameLst>
                                      </p:cBhvr>
                                      <p:to>
                                        <p:strVal val="visible"/>
                                      </p:to>
                                    </p:set>
                                    <p:anim calcmode="lin" valueType="num">
                                      <p:cBhvr additive="repl">
                                        <p:cTn id="68" dur="500"/>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53">
                                            <p:txEl>
                                              <p:pRg st="1" end="1"/>
                                            </p:txEl>
                                          </p:spTgt>
                                        </p:tgtEl>
                                        <p:attrNameLst>
                                          <p:attrName>style.visibility</p:attrName>
                                        </p:attrNameLst>
                                      </p:cBhvr>
                                      <p:to>
                                        <p:strVal val="visible"/>
                                      </p:to>
                                    </p:set>
                                    <p:anim calcmode="lin" valueType="num">
                                      <p:cBhvr additive="repl">
                                        <p:cTn id="73" dur="500"/>
                                        <p:tgtEl>
                                          <p:spTgt spid="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2" presetSubtype="4">
                                  <p:stCondLst>
                                    <p:cond delay="0"/>
                                  </p:stCondLst>
                                  <p:childTnLst>
                                    <p:set>
                                      <p:cBhvr>
                                        <p:cTn id="77" dur="1" fill="hold">
                                          <p:stCondLst>
                                            <p:cond delay="0"/>
                                          </p:stCondLst>
                                        </p:cTn>
                                        <p:tgtEl>
                                          <p:spTgt spid="53">
                                            <p:txEl>
                                              <p:pRg st="2" end="2"/>
                                            </p:txEl>
                                          </p:spTgt>
                                        </p:tgtEl>
                                        <p:attrNameLst>
                                          <p:attrName>style.visibility</p:attrName>
                                        </p:attrNameLst>
                                      </p:cBhvr>
                                      <p:to>
                                        <p:strVal val="visible"/>
                                      </p:to>
                                    </p:set>
                                    <p:anim calcmode="lin" valueType="num">
                                      <p:cBhvr additive="repl">
                                        <p:cTn id="78" dur="500"/>
                                        <p:tgtEl>
                                          <p:spTgt spid="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2" presetSubtype="4">
                                  <p:stCondLst>
                                    <p:cond delay="0"/>
                                  </p:stCondLst>
                                  <p:childTnLst>
                                    <p:set>
                                      <p:cBhvr>
                                        <p:cTn id="82" dur="1" fill="hold">
                                          <p:stCondLst>
                                            <p:cond delay="0"/>
                                          </p:stCondLst>
                                        </p:cTn>
                                        <p:tgtEl>
                                          <p:spTgt spid="53">
                                            <p:txEl>
                                              <p:pRg st="3" end="3"/>
                                            </p:txEl>
                                          </p:spTgt>
                                        </p:tgtEl>
                                        <p:attrNameLst>
                                          <p:attrName>style.visibility</p:attrName>
                                        </p:attrNameLst>
                                      </p:cBhvr>
                                      <p:to>
                                        <p:strVal val="visible"/>
                                      </p:to>
                                    </p:set>
                                    <p:anim calcmode="lin" valueType="num">
                                      <p:cBhvr additive="repl">
                                        <p:cTn id="83" dur="500"/>
                                        <p:tgtEl>
                                          <p:spTgt spid="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2" presetSubtype="4">
                                  <p:stCondLst>
                                    <p:cond delay="0"/>
                                  </p:stCondLst>
                                  <p:childTnLst>
                                    <p:set>
                                      <p:cBhvr>
                                        <p:cTn id="87" dur="1" fill="hold">
                                          <p:stCondLst>
                                            <p:cond delay="0"/>
                                          </p:stCondLst>
                                        </p:cTn>
                                        <p:tgtEl>
                                          <p:spTgt spid="53">
                                            <p:txEl>
                                              <p:pRg st="4" end="4"/>
                                            </p:txEl>
                                          </p:spTgt>
                                        </p:tgtEl>
                                        <p:attrNameLst>
                                          <p:attrName>style.visibility</p:attrName>
                                        </p:attrNameLst>
                                      </p:cBhvr>
                                      <p:to>
                                        <p:strVal val="visible"/>
                                      </p:to>
                                    </p:set>
                                    <p:anim calcmode="lin" valueType="num">
                                      <p:cBhvr additive="repl">
                                        <p:cTn id="88" dur="500"/>
                                        <p:tgtEl>
                                          <p:spTgt spid="5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2" presetSubtype="4">
                                  <p:stCondLst>
                                    <p:cond delay="0"/>
                                  </p:stCondLst>
                                  <p:childTnLst>
                                    <p:set>
                                      <p:cBhvr>
                                        <p:cTn id="92" dur="1" fill="hold">
                                          <p:stCondLst>
                                            <p:cond delay="0"/>
                                          </p:stCondLst>
                                        </p:cTn>
                                        <p:tgtEl>
                                          <p:spTgt spid="53">
                                            <p:txEl>
                                              <p:pRg st="5" end="5"/>
                                            </p:txEl>
                                          </p:spTgt>
                                        </p:tgtEl>
                                        <p:attrNameLst>
                                          <p:attrName>style.visibility</p:attrName>
                                        </p:attrNameLst>
                                      </p:cBhvr>
                                      <p:to>
                                        <p:strVal val="visible"/>
                                      </p:to>
                                    </p:set>
                                    <p:anim calcmode="lin" valueType="num">
                                      <p:cBhvr additive="repl">
                                        <p:cTn id="93" dur="500"/>
                                        <p:tgtEl>
                                          <p:spTgt spid="5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CustomShape 1"/>
          <p:cNvSpPr/>
          <p:nvPr/>
        </p:nvSpPr>
        <p:spPr>
          <a:xfrm>
            <a:off x="986760" y="341280"/>
            <a:ext cx="635256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Qu’est-ce qu’être Arbitre </a:t>
            </a:r>
            <a:endParaRPr b="0" lang="fr-FR" sz="4000" spc="-1" strike="noStrike">
              <a:latin typeface="Arial"/>
            </a:endParaRPr>
          </a:p>
        </p:txBody>
      </p:sp>
      <p:sp>
        <p:nvSpPr>
          <p:cNvPr id="57" name="CustomShape 2"/>
          <p:cNvSpPr/>
          <p:nvPr/>
        </p:nvSpPr>
        <p:spPr>
          <a:xfrm>
            <a:off x="248760" y="1757520"/>
            <a:ext cx="11461680" cy="4966920"/>
          </a:xfrm>
          <a:prstGeom prst="rect">
            <a:avLst/>
          </a:prstGeom>
          <a:noFill/>
          <a:ln>
            <a:noFill/>
          </a:ln>
        </p:spPr>
        <p:style>
          <a:lnRef idx="0"/>
          <a:fillRef idx="0"/>
          <a:effectRef idx="0"/>
          <a:fontRef idx="minor"/>
        </p:style>
        <p:txBody>
          <a:bodyPr/>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Quand il est Arbitre Principal, il est responsable de la réalisation et de la publication des appariements, ainsi que du calcul de la liste des prix </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responsable de la transmission des résultats à la FFE pour finaliser l’homologation du tournoi</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chargé de communiquer à l’Organisateur la liste des joueurs non-licenciés afin que celui-ci procède à l’affiliation adéquate (Licence A ou B selon le type de tournoi)</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Il est un conseiller « technique » pour l’Organisateur</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Lors des matchs par équipe, il est responsable de la vérification des licences et doit compléter la feuille de match</a:t>
            </a:r>
            <a:endParaRPr b="0" lang="fr-FR" sz="2800" spc="-1" strike="noStrike">
              <a:latin typeface="Arial"/>
            </a:endParaRPr>
          </a:p>
        </p:txBody>
      </p:sp>
      <p:sp>
        <p:nvSpPr>
          <p:cNvPr id="58" name="CustomShape 3"/>
          <p:cNvSpPr/>
          <p:nvPr/>
        </p:nvSpPr>
        <p:spPr>
          <a:xfrm>
            <a:off x="248760" y="1138320"/>
            <a:ext cx="5220720" cy="613080"/>
          </a:xfrm>
          <a:prstGeom prst="rect">
            <a:avLst/>
          </a:prstGeom>
          <a:noFill/>
          <a:ln>
            <a:noFill/>
          </a:ln>
        </p:spPr>
        <p:style>
          <a:lnRef idx="0"/>
          <a:fillRef idx="0"/>
          <a:effectRef idx="0"/>
          <a:fontRef idx="minor"/>
        </p:style>
        <p:txBody>
          <a:bodyPr/>
          <a:p>
            <a:pPr marL="343080" indent="-342720">
              <a:lnSpc>
                <a:spcPct val="107000"/>
              </a:lnSpc>
              <a:buClr>
                <a:srgbClr val="000000"/>
              </a:buClr>
              <a:buFont typeface="Calibri"/>
              <a:buAutoNum type="arabicParenR"/>
            </a:pPr>
            <a:r>
              <a:rPr b="0" lang="fr-FR" sz="3200" spc="-1" strike="noStrike" u="sng">
                <a:solidFill>
                  <a:srgbClr val="000000"/>
                </a:solidFill>
                <a:uFillTx/>
                <a:latin typeface="Calibri"/>
                <a:ea typeface="Calibri"/>
              </a:rPr>
              <a:t> </a:t>
            </a:r>
            <a:r>
              <a:rPr b="0" lang="fr-FR" sz="3200" spc="-1" strike="noStrike" u="sng">
                <a:solidFill>
                  <a:srgbClr val="000000"/>
                </a:solidFill>
                <a:uFillTx/>
                <a:latin typeface="Calibri"/>
                <a:ea typeface="Calibri"/>
              </a:rPr>
              <a:t>Le rôle de l’Arbitre (suite…) </a:t>
            </a:r>
            <a:endParaRPr b="0" lang="fr-FR" sz="3200" spc="-1" strike="noStrike">
              <a:latin typeface="Arial"/>
            </a:endParaRPr>
          </a:p>
        </p:txBody>
      </p:sp>
      <p:pic>
        <p:nvPicPr>
          <p:cNvPr id="59" name="Google Shape;118;p5" descr=""/>
          <p:cNvPicPr/>
          <p:nvPr/>
        </p:nvPicPr>
        <p:blipFill>
          <a:blip r:embed="rId1"/>
          <a:stretch/>
        </p:blipFill>
        <p:spPr>
          <a:xfrm>
            <a:off x="10399680" y="87120"/>
            <a:ext cx="1621800" cy="1577880"/>
          </a:xfrm>
          <a:prstGeom prst="rect">
            <a:avLst/>
          </a:prstGeom>
          <a:ln>
            <a:noFill/>
          </a:ln>
        </p:spPr>
      </p:pic>
    </p:spTree>
  </p:cSld>
  <mc:AlternateContent>
    <mc:Choice Requires="p14">
      <p:transition spd="slow" p14:dur="2000"/>
    </mc:Choice>
    <mc:Fallback>
      <p:transition spd="slow"/>
    </mc:Fallback>
  </mc:AlternateContent>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2" presetSubtype="4">
                                  <p:stCondLst>
                                    <p:cond delay="0"/>
                                  </p:stCondLst>
                                  <p:childTnLst>
                                    <p:set>
                                      <p:cBhvr>
                                        <p:cTn id="99" dur="1" fill="hold">
                                          <p:stCondLst>
                                            <p:cond delay="0"/>
                                          </p:stCondLst>
                                        </p:cTn>
                                        <p:tgtEl>
                                          <p:spTgt spid="57">
                                            <p:txEl>
                                              <p:pRg st="0" end="0"/>
                                            </p:txEl>
                                          </p:spTgt>
                                        </p:tgtEl>
                                        <p:attrNameLst>
                                          <p:attrName>style.visibility</p:attrName>
                                        </p:attrNameLst>
                                      </p:cBhvr>
                                      <p:to>
                                        <p:strVal val="visible"/>
                                      </p:to>
                                    </p:set>
                                    <p:anim calcmode="lin" valueType="num">
                                      <p:cBhvr additive="repl">
                                        <p:cTn id="100" dur="500"/>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2" presetSubtype="4">
                                  <p:stCondLst>
                                    <p:cond delay="0"/>
                                  </p:stCondLst>
                                  <p:childTnLst>
                                    <p:set>
                                      <p:cBhvr>
                                        <p:cTn id="104" dur="1" fill="hold">
                                          <p:stCondLst>
                                            <p:cond delay="0"/>
                                          </p:stCondLst>
                                        </p:cTn>
                                        <p:tgtEl>
                                          <p:spTgt spid="57">
                                            <p:txEl>
                                              <p:pRg st="1" end="1"/>
                                            </p:txEl>
                                          </p:spTgt>
                                        </p:tgtEl>
                                        <p:attrNameLst>
                                          <p:attrName>style.visibility</p:attrName>
                                        </p:attrNameLst>
                                      </p:cBhvr>
                                      <p:to>
                                        <p:strVal val="visible"/>
                                      </p:to>
                                    </p:set>
                                    <p:anim calcmode="lin" valueType="num">
                                      <p:cBhvr additive="repl">
                                        <p:cTn id="105" dur="500"/>
                                        <p:tgtEl>
                                          <p:spTgt spid="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2" presetSubtype="4">
                                  <p:stCondLst>
                                    <p:cond delay="0"/>
                                  </p:stCondLst>
                                  <p:childTnLst>
                                    <p:set>
                                      <p:cBhvr>
                                        <p:cTn id="109" dur="1" fill="hold">
                                          <p:stCondLst>
                                            <p:cond delay="0"/>
                                          </p:stCondLst>
                                        </p:cTn>
                                        <p:tgtEl>
                                          <p:spTgt spid="57">
                                            <p:txEl>
                                              <p:pRg st="2" end="2"/>
                                            </p:txEl>
                                          </p:spTgt>
                                        </p:tgtEl>
                                        <p:attrNameLst>
                                          <p:attrName>style.visibility</p:attrName>
                                        </p:attrNameLst>
                                      </p:cBhvr>
                                      <p:to>
                                        <p:strVal val="visible"/>
                                      </p:to>
                                    </p:set>
                                    <p:anim calcmode="lin" valueType="num">
                                      <p:cBhvr additive="repl">
                                        <p:cTn id="110" dur="500"/>
                                        <p:tgtEl>
                                          <p:spTgt spid="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2" presetSubtype="4">
                                  <p:stCondLst>
                                    <p:cond delay="0"/>
                                  </p:stCondLst>
                                  <p:childTnLst>
                                    <p:set>
                                      <p:cBhvr>
                                        <p:cTn id="114" dur="1" fill="hold">
                                          <p:stCondLst>
                                            <p:cond delay="0"/>
                                          </p:stCondLst>
                                        </p:cTn>
                                        <p:tgtEl>
                                          <p:spTgt spid="57">
                                            <p:txEl>
                                              <p:pRg st="3" end="3"/>
                                            </p:txEl>
                                          </p:spTgt>
                                        </p:tgtEl>
                                        <p:attrNameLst>
                                          <p:attrName>style.visibility</p:attrName>
                                        </p:attrNameLst>
                                      </p:cBhvr>
                                      <p:to>
                                        <p:strVal val="visible"/>
                                      </p:to>
                                    </p:set>
                                    <p:anim calcmode="lin" valueType="num">
                                      <p:cBhvr additive="repl">
                                        <p:cTn id="115" dur="500"/>
                                        <p:tgtEl>
                                          <p:spTgt spid="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2" presetSubtype="4">
                                  <p:stCondLst>
                                    <p:cond delay="0"/>
                                  </p:stCondLst>
                                  <p:childTnLst>
                                    <p:set>
                                      <p:cBhvr>
                                        <p:cTn id="119" dur="1" fill="hold">
                                          <p:stCondLst>
                                            <p:cond delay="0"/>
                                          </p:stCondLst>
                                        </p:cTn>
                                        <p:tgtEl>
                                          <p:spTgt spid="57">
                                            <p:txEl>
                                              <p:pRg st="4" end="4"/>
                                            </p:txEl>
                                          </p:spTgt>
                                        </p:tgtEl>
                                        <p:attrNameLst>
                                          <p:attrName>style.visibility</p:attrName>
                                        </p:attrNameLst>
                                      </p:cBhvr>
                                      <p:to>
                                        <p:strVal val="visible"/>
                                      </p:to>
                                    </p:set>
                                    <p:anim calcmode="lin" valueType="num">
                                      <p:cBhvr additive="repl">
                                        <p:cTn id="120" dur="500"/>
                                        <p:tgtEl>
                                          <p:spTgt spid="5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986760" y="341280"/>
            <a:ext cx="635256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Qu’est-ce qu’être Arbitre </a:t>
            </a:r>
            <a:endParaRPr b="0" lang="fr-FR" sz="4000" spc="-1" strike="noStrike">
              <a:latin typeface="Arial"/>
            </a:endParaRPr>
          </a:p>
        </p:txBody>
      </p:sp>
      <p:sp>
        <p:nvSpPr>
          <p:cNvPr id="61" name="CustomShape 2"/>
          <p:cNvSpPr/>
          <p:nvPr/>
        </p:nvSpPr>
        <p:spPr>
          <a:xfrm>
            <a:off x="248760" y="1757520"/>
            <a:ext cx="11461680" cy="4976280"/>
          </a:xfrm>
          <a:prstGeom prst="rect">
            <a:avLst/>
          </a:prstGeom>
          <a:noFill/>
          <a:ln>
            <a:noFill/>
          </a:ln>
        </p:spPr>
        <p:style>
          <a:lnRef idx="0"/>
          <a:fillRef idx="0"/>
          <a:effectRef idx="0"/>
          <a:fontRef idx="minor"/>
        </p:style>
        <p:txBody>
          <a:bodyPr/>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L’impartialité</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La rigueur</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Le discernement pour intervenir toujours de la manière </a:t>
            </a:r>
            <a:endParaRPr b="0" lang="fr-FR" sz="2800" spc="-1" strike="noStrike">
              <a:latin typeface="Arial"/>
            </a:endParaRPr>
          </a:p>
          <a:p>
            <a:pPr>
              <a:lnSpc>
                <a:spcPct val="100000"/>
              </a:lnSpc>
              <a:spcBef>
                <a:spcPts val="601"/>
              </a:spcBef>
            </a:pPr>
            <a:r>
              <a:rPr b="0" lang="fr-FR" sz="2800" spc="-1" strike="noStrike">
                <a:solidFill>
                  <a:srgbClr val="000000"/>
                </a:solidFill>
                <a:latin typeface="Calibri"/>
                <a:ea typeface="Calibri"/>
              </a:rPr>
              <a:t>     </a:t>
            </a:r>
            <a:r>
              <a:rPr b="0" lang="fr-FR" sz="2800" spc="-1" strike="noStrike">
                <a:solidFill>
                  <a:srgbClr val="000000"/>
                </a:solidFill>
                <a:latin typeface="Calibri"/>
                <a:ea typeface="Calibri"/>
              </a:rPr>
              <a:t>la plus juste possible</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La lucidité et la réactivité pour pouvoir répondre rapidement aux situations imprévues</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La diplomatie pour désamorcer des situations conflictuelles</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La pédagogie pour expliquer et faire comprendre aux joueurs ses décisions</a:t>
            </a:r>
            <a:endParaRPr b="0" lang="fr-FR" sz="2800" spc="-1" strike="noStrike">
              <a:latin typeface="Arial"/>
            </a:endParaRPr>
          </a:p>
          <a:p>
            <a:pPr marL="343080" indent="-342720">
              <a:lnSpc>
                <a:spcPct val="107000"/>
              </a:lnSpc>
              <a:spcBef>
                <a:spcPts val="799"/>
              </a:spcBef>
              <a:buClr>
                <a:srgbClr val="000000"/>
              </a:buClr>
              <a:buFont typeface="Noto Sans Symbols"/>
              <a:buChar char="⮚"/>
            </a:pPr>
            <a:r>
              <a:rPr b="0" lang="fr-FR" sz="2800" spc="-1" strike="noStrike">
                <a:solidFill>
                  <a:srgbClr val="000000"/>
                </a:solidFill>
                <a:latin typeface="Calibri"/>
                <a:ea typeface="Calibri"/>
              </a:rPr>
              <a:t>La fermeté pour faire appliquer scrupuleusement les règles du jeu, même en cas de désaccord du ou des joueurs</a:t>
            </a:r>
            <a:endParaRPr b="0" lang="fr-FR" sz="2800" spc="-1" strike="noStrike">
              <a:latin typeface="Arial"/>
            </a:endParaRPr>
          </a:p>
        </p:txBody>
      </p:sp>
      <p:sp>
        <p:nvSpPr>
          <p:cNvPr id="62" name="CustomShape 3"/>
          <p:cNvSpPr/>
          <p:nvPr/>
        </p:nvSpPr>
        <p:spPr>
          <a:xfrm>
            <a:off x="248760" y="1138320"/>
            <a:ext cx="539748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2) Les qualités d’un bon Arbitre</a:t>
            </a:r>
            <a:endParaRPr b="0" lang="fr-FR" sz="3200" spc="-1" strike="noStrike">
              <a:latin typeface="Arial"/>
            </a:endParaRPr>
          </a:p>
        </p:txBody>
      </p:sp>
      <p:pic>
        <p:nvPicPr>
          <p:cNvPr id="63" name="Google Shape;126;p6" descr=""/>
          <p:cNvPicPr/>
          <p:nvPr/>
        </p:nvPicPr>
        <p:blipFill>
          <a:blip r:embed="rId1"/>
          <a:stretch/>
        </p:blipFill>
        <p:spPr>
          <a:xfrm>
            <a:off x="8862480" y="0"/>
            <a:ext cx="3157560" cy="3786480"/>
          </a:xfrm>
          <a:prstGeom prst="rect">
            <a:avLst/>
          </a:prstGeom>
          <a:ln>
            <a:noFill/>
          </a:ln>
        </p:spPr>
      </p:pic>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childTnLst>
                  <p:par>
                    <p:cTn id="123" fill="hold">
                      <p:stCondLst>
                        <p:cond delay="indefinite"/>
                      </p:stCondLst>
                      <p:childTnLst>
                        <p:par>
                          <p:cTn id="124" fill="hold">
                            <p:stCondLst>
                              <p:cond delay="0"/>
                            </p:stCondLst>
                            <p:childTnLst>
                              <p:par>
                                <p:cTn id="125" nodeType="clickEffect" fill="hold" presetClass="entr" presetID="2" presetSubtype="4">
                                  <p:stCondLst>
                                    <p:cond delay="0"/>
                                  </p:stCondLst>
                                  <p:childTnLst>
                                    <p:set>
                                      <p:cBhvr>
                                        <p:cTn id="126" dur="1" fill="hold">
                                          <p:stCondLst>
                                            <p:cond delay="0"/>
                                          </p:stCondLst>
                                        </p:cTn>
                                        <p:tgtEl>
                                          <p:spTgt spid="61">
                                            <p:txEl>
                                              <p:pRg st="0" end="0"/>
                                            </p:txEl>
                                          </p:spTgt>
                                        </p:tgtEl>
                                        <p:attrNameLst>
                                          <p:attrName>style.visibility</p:attrName>
                                        </p:attrNameLst>
                                      </p:cBhvr>
                                      <p:to>
                                        <p:strVal val="visible"/>
                                      </p:to>
                                    </p:set>
                                    <p:anim calcmode="lin" valueType="num">
                                      <p:cBhvr additive="repl">
                                        <p:cTn id="127" dur="500"/>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2" presetSubtype="4">
                                  <p:stCondLst>
                                    <p:cond delay="0"/>
                                  </p:stCondLst>
                                  <p:childTnLst>
                                    <p:set>
                                      <p:cBhvr>
                                        <p:cTn id="131" dur="1" fill="hold">
                                          <p:stCondLst>
                                            <p:cond delay="0"/>
                                          </p:stCondLst>
                                        </p:cTn>
                                        <p:tgtEl>
                                          <p:spTgt spid="61">
                                            <p:txEl>
                                              <p:pRg st="1" end="1"/>
                                            </p:txEl>
                                          </p:spTgt>
                                        </p:tgtEl>
                                        <p:attrNameLst>
                                          <p:attrName>style.visibility</p:attrName>
                                        </p:attrNameLst>
                                      </p:cBhvr>
                                      <p:to>
                                        <p:strVal val="visible"/>
                                      </p:to>
                                    </p:set>
                                    <p:anim calcmode="lin" valueType="num">
                                      <p:cBhvr additive="repl">
                                        <p:cTn id="132" dur="500"/>
                                        <p:tgtEl>
                                          <p:spTgt spid="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2" presetSubtype="4">
                                  <p:stCondLst>
                                    <p:cond delay="0"/>
                                  </p:stCondLst>
                                  <p:childTnLst>
                                    <p:set>
                                      <p:cBhvr>
                                        <p:cTn id="136" dur="1" fill="hold">
                                          <p:stCondLst>
                                            <p:cond delay="0"/>
                                          </p:stCondLst>
                                        </p:cTn>
                                        <p:tgtEl>
                                          <p:spTgt spid="61">
                                            <p:txEl>
                                              <p:pRg st="2" end="2"/>
                                            </p:txEl>
                                          </p:spTgt>
                                        </p:tgtEl>
                                        <p:attrNameLst>
                                          <p:attrName>style.visibility</p:attrName>
                                        </p:attrNameLst>
                                      </p:cBhvr>
                                      <p:to>
                                        <p:strVal val="visible"/>
                                      </p:to>
                                    </p:set>
                                    <p:anim calcmode="lin" valueType="num">
                                      <p:cBhvr additive="repl">
                                        <p:cTn id="137" dur="500"/>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2" presetSubtype="4">
                                  <p:stCondLst>
                                    <p:cond delay="0"/>
                                  </p:stCondLst>
                                  <p:childTnLst>
                                    <p:set>
                                      <p:cBhvr>
                                        <p:cTn id="141" dur="1" fill="hold">
                                          <p:stCondLst>
                                            <p:cond delay="0"/>
                                          </p:stCondLst>
                                        </p:cTn>
                                        <p:tgtEl>
                                          <p:spTgt spid="61">
                                            <p:txEl>
                                              <p:pRg st="3" end="3"/>
                                            </p:txEl>
                                          </p:spTgt>
                                        </p:tgtEl>
                                        <p:attrNameLst>
                                          <p:attrName>style.visibility</p:attrName>
                                        </p:attrNameLst>
                                      </p:cBhvr>
                                      <p:to>
                                        <p:strVal val="visible"/>
                                      </p:to>
                                    </p:set>
                                    <p:anim calcmode="lin" valueType="num">
                                      <p:cBhvr additive="repl">
                                        <p:cTn id="142" dur="500"/>
                                        <p:tgtEl>
                                          <p:spTgt spid="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2" presetSubtype="4">
                                  <p:stCondLst>
                                    <p:cond delay="0"/>
                                  </p:stCondLst>
                                  <p:childTnLst>
                                    <p:set>
                                      <p:cBhvr>
                                        <p:cTn id="146" dur="1" fill="hold">
                                          <p:stCondLst>
                                            <p:cond delay="0"/>
                                          </p:stCondLst>
                                        </p:cTn>
                                        <p:tgtEl>
                                          <p:spTgt spid="61">
                                            <p:txEl>
                                              <p:pRg st="4" end="4"/>
                                            </p:txEl>
                                          </p:spTgt>
                                        </p:tgtEl>
                                        <p:attrNameLst>
                                          <p:attrName>style.visibility</p:attrName>
                                        </p:attrNameLst>
                                      </p:cBhvr>
                                      <p:to>
                                        <p:strVal val="visible"/>
                                      </p:to>
                                    </p:set>
                                    <p:anim calcmode="lin" valueType="num">
                                      <p:cBhvr additive="repl">
                                        <p:cTn id="147" dur="500"/>
                                        <p:tgtEl>
                                          <p:spTgt spid="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2" presetSubtype="4">
                                  <p:stCondLst>
                                    <p:cond delay="0"/>
                                  </p:stCondLst>
                                  <p:childTnLst>
                                    <p:set>
                                      <p:cBhvr>
                                        <p:cTn id="151" dur="1" fill="hold">
                                          <p:stCondLst>
                                            <p:cond delay="0"/>
                                          </p:stCondLst>
                                        </p:cTn>
                                        <p:tgtEl>
                                          <p:spTgt spid="61">
                                            <p:txEl>
                                              <p:pRg st="5" end="5"/>
                                            </p:txEl>
                                          </p:spTgt>
                                        </p:tgtEl>
                                        <p:attrNameLst>
                                          <p:attrName>style.visibility</p:attrName>
                                        </p:attrNameLst>
                                      </p:cBhvr>
                                      <p:to>
                                        <p:strVal val="visible"/>
                                      </p:to>
                                    </p:set>
                                    <p:anim calcmode="lin" valueType="num">
                                      <p:cBhvr additive="repl">
                                        <p:cTn id="152" dur="500"/>
                                        <p:tgtEl>
                                          <p:spTgt spid="6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2" presetSubtype="4">
                                  <p:stCondLst>
                                    <p:cond delay="0"/>
                                  </p:stCondLst>
                                  <p:childTnLst>
                                    <p:set>
                                      <p:cBhvr>
                                        <p:cTn id="156" dur="1" fill="hold">
                                          <p:stCondLst>
                                            <p:cond delay="0"/>
                                          </p:stCondLst>
                                        </p:cTn>
                                        <p:tgtEl>
                                          <p:spTgt spid="61">
                                            <p:txEl>
                                              <p:pRg st="6" end="6"/>
                                            </p:txEl>
                                          </p:spTgt>
                                        </p:tgtEl>
                                        <p:attrNameLst>
                                          <p:attrName>style.visibility</p:attrName>
                                        </p:attrNameLst>
                                      </p:cBhvr>
                                      <p:to>
                                        <p:strVal val="visible"/>
                                      </p:to>
                                    </p:set>
                                    <p:anim calcmode="lin" valueType="num">
                                      <p:cBhvr additive="repl">
                                        <p:cTn id="157" dur="500"/>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2" presetSubtype="4">
                                  <p:stCondLst>
                                    <p:cond delay="0"/>
                                  </p:stCondLst>
                                  <p:childTnLst>
                                    <p:set>
                                      <p:cBhvr>
                                        <p:cTn id="161" dur="1" fill="hold">
                                          <p:stCondLst>
                                            <p:cond delay="0"/>
                                          </p:stCondLst>
                                        </p:cTn>
                                        <p:tgtEl>
                                          <p:spTgt spid="61">
                                            <p:txEl>
                                              <p:pRg st="7" end="7"/>
                                            </p:txEl>
                                          </p:spTgt>
                                        </p:tgtEl>
                                        <p:attrNameLst>
                                          <p:attrName>style.visibility</p:attrName>
                                        </p:attrNameLst>
                                      </p:cBhvr>
                                      <p:to>
                                        <p:strVal val="visible"/>
                                      </p:to>
                                    </p:set>
                                    <p:anim calcmode="lin" valueType="num">
                                      <p:cBhvr additive="repl">
                                        <p:cTn id="162" dur="500"/>
                                        <p:tgtEl>
                                          <p:spTgt spid="6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986760" y="341280"/>
            <a:ext cx="635256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Qu’est-ce qu’être Arbitre </a:t>
            </a:r>
            <a:endParaRPr b="0" lang="fr-FR" sz="4000" spc="-1" strike="noStrike">
              <a:latin typeface="Arial"/>
            </a:endParaRPr>
          </a:p>
        </p:txBody>
      </p:sp>
      <p:sp>
        <p:nvSpPr>
          <p:cNvPr id="65" name="CustomShape 2"/>
          <p:cNvSpPr/>
          <p:nvPr/>
        </p:nvSpPr>
        <p:spPr>
          <a:xfrm>
            <a:off x="101160" y="3096360"/>
            <a:ext cx="11461680" cy="3108240"/>
          </a:xfrm>
          <a:prstGeom prst="rect">
            <a:avLst/>
          </a:prstGeom>
          <a:noFill/>
          <a:ln>
            <a:noFill/>
          </a:ln>
        </p:spPr>
        <p:style>
          <a:lnRef idx="0"/>
          <a:fillRef idx="0"/>
          <a:effectRef idx="0"/>
          <a:fontRef idx="minor"/>
        </p:style>
        <p:txBody>
          <a:bodyPr/>
          <a:p>
            <a:pPr marL="343080" indent="-342720">
              <a:lnSpc>
                <a:spcPct val="100000"/>
              </a:lnSpc>
              <a:buClr>
                <a:srgbClr val="000000"/>
              </a:buClr>
              <a:buFont typeface="Noto Sans Symbols"/>
              <a:buChar char="⮚"/>
            </a:pPr>
            <a:r>
              <a:rPr b="0" lang="fr-FR" sz="2800" spc="-1" strike="noStrike">
                <a:solidFill>
                  <a:srgbClr val="000000"/>
                </a:solidFill>
                <a:latin typeface="Calibri"/>
                <a:ea typeface="Calibri"/>
              </a:rPr>
              <a:t>La courtoisie et la bienveillance afin d’entretenir un climat de confiance réciproque avec les joueurs.  </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Le sens de l’organisation</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La prestance : l’arbitre doit être immédiatement reconnu comme tel auprès des joueurs, notamment grâce à sa tenue vestimentaire</a:t>
            </a:r>
            <a:endParaRPr b="0" lang="fr-FR" sz="2800" spc="-1" strike="noStrike">
              <a:latin typeface="Arial"/>
            </a:endParaRPr>
          </a:p>
          <a:p>
            <a:pPr marL="343080" indent="-342720">
              <a:lnSpc>
                <a:spcPct val="100000"/>
              </a:lnSpc>
              <a:spcBef>
                <a:spcPts val="1199"/>
              </a:spcBef>
              <a:buClr>
                <a:srgbClr val="000000"/>
              </a:buClr>
              <a:buFont typeface="Noto Sans Symbols"/>
              <a:buChar char="⮚"/>
            </a:pPr>
            <a:r>
              <a:rPr b="0" lang="fr-FR" sz="2800" spc="-1" strike="noStrike">
                <a:solidFill>
                  <a:srgbClr val="000000"/>
                </a:solidFill>
                <a:latin typeface="Calibri"/>
                <a:ea typeface="Calibri"/>
              </a:rPr>
              <a:t>La discrétion</a:t>
            </a:r>
            <a:endParaRPr b="0" lang="fr-FR" sz="2800" spc="-1" strike="noStrike">
              <a:latin typeface="Arial"/>
            </a:endParaRPr>
          </a:p>
        </p:txBody>
      </p:sp>
      <p:sp>
        <p:nvSpPr>
          <p:cNvPr id="66" name="CustomShape 3"/>
          <p:cNvSpPr/>
          <p:nvPr/>
        </p:nvSpPr>
        <p:spPr>
          <a:xfrm>
            <a:off x="248760" y="1138320"/>
            <a:ext cx="683280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2) Les qualités d’un bon Arbitre (suite…)</a:t>
            </a:r>
            <a:endParaRPr b="0" lang="fr-FR" sz="3200" spc="-1" strike="noStrike">
              <a:latin typeface="Arial"/>
            </a:endParaRPr>
          </a:p>
        </p:txBody>
      </p:sp>
      <p:pic>
        <p:nvPicPr>
          <p:cNvPr id="67" name="Google Shape;134;p7" descr=""/>
          <p:cNvPicPr/>
          <p:nvPr/>
        </p:nvPicPr>
        <p:blipFill>
          <a:blip r:embed="rId1"/>
          <a:stretch/>
        </p:blipFill>
        <p:spPr>
          <a:xfrm>
            <a:off x="7953120" y="0"/>
            <a:ext cx="3983040" cy="2649960"/>
          </a:xfrm>
          <a:prstGeom prst="rect">
            <a:avLst/>
          </a:prstGeom>
          <a:ln>
            <a:noFill/>
          </a:ln>
        </p:spPr>
      </p:pic>
    </p:spTree>
  </p:cSld>
  <mc:AlternateContent>
    <mc:Choice Requires="p14">
      <p:transition spd="slow" p14:dur="2000"/>
    </mc:Choice>
    <mc:Fallback>
      <p:transition spd="slow"/>
    </mc:Fallback>
  </mc:AlternateContent>
  <p:timing>
    <p:tnLst>
      <p:par>
        <p:cTn id="163" dur="indefinite" restart="never" nodeType="tmRoot">
          <p:childTnLst>
            <p:seq>
              <p:cTn id="164" dur="indefinite" nodeType="mainSeq">
                <p:childTnLst>
                  <p:par>
                    <p:cTn id="165" fill="hold">
                      <p:stCondLst>
                        <p:cond delay="indefinite"/>
                      </p:stCondLst>
                      <p:childTnLst>
                        <p:par>
                          <p:cTn id="166" fill="hold">
                            <p:stCondLst>
                              <p:cond delay="0"/>
                            </p:stCondLst>
                            <p:childTnLst>
                              <p:par>
                                <p:cTn id="167" nodeType="clickEffect" fill="hold" presetClass="entr" presetID="2" presetSubtype="4">
                                  <p:stCondLst>
                                    <p:cond delay="0"/>
                                  </p:stCondLst>
                                  <p:childTnLst>
                                    <p:set>
                                      <p:cBhvr>
                                        <p:cTn id="168" dur="1" fill="hold">
                                          <p:stCondLst>
                                            <p:cond delay="0"/>
                                          </p:stCondLst>
                                        </p:cTn>
                                        <p:tgtEl>
                                          <p:spTgt spid="65">
                                            <p:txEl>
                                              <p:pRg st="0" end="0"/>
                                            </p:txEl>
                                          </p:spTgt>
                                        </p:tgtEl>
                                        <p:attrNameLst>
                                          <p:attrName>style.visibility</p:attrName>
                                        </p:attrNameLst>
                                      </p:cBhvr>
                                      <p:to>
                                        <p:strVal val="visible"/>
                                      </p:to>
                                    </p:set>
                                    <p:anim calcmode="lin" valueType="num">
                                      <p:cBhvr additive="repl">
                                        <p:cTn id="169" dur="500"/>
                                        <p:tgtEl>
                                          <p:spTgt spid="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2" presetSubtype="4">
                                  <p:stCondLst>
                                    <p:cond delay="0"/>
                                  </p:stCondLst>
                                  <p:childTnLst>
                                    <p:set>
                                      <p:cBhvr>
                                        <p:cTn id="173" dur="1" fill="hold">
                                          <p:stCondLst>
                                            <p:cond delay="0"/>
                                          </p:stCondLst>
                                        </p:cTn>
                                        <p:tgtEl>
                                          <p:spTgt spid="65">
                                            <p:txEl>
                                              <p:pRg st="1" end="1"/>
                                            </p:txEl>
                                          </p:spTgt>
                                        </p:tgtEl>
                                        <p:attrNameLst>
                                          <p:attrName>style.visibility</p:attrName>
                                        </p:attrNameLst>
                                      </p:cBhvr>
                                      <p:to>
                                        <p:strVal val="visible"/>
                                      </p:to>
                                    </p:set>
                                    <p:anim calcmode="lin" valueType="num">
                                      <p:cBhvr additive="repl">
                                        <p:cTn id="174" dur="500"/>
                                        <p:tgtEl>
                                          <p:spTgt spid="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2" presetSubtype="4">
                                  <p:stCondLst>
                                    <p:cond delay="0"/>
                                  </p:stCondLst>
                                  <p:childTnLst>
                                    <p:set>
                                      <p:cBhvr>
                                        <p:cTn id="178" dur="1" fill="hold">
                                          <p:stCondLst>
                                            <p:cond delay="0"/>
                                          </p:stCondLst>
                                        </p:cTn>
                                        <p:tgtEl>
                                          <p:spTgt spid="65">
                                            <p:txEl>
                                              <p:pRg st="2" end="2"/>
                                            </p:txEl>
                                          </p:spTgt>
                                        </p:tgtEl>
                                        <p:attrNameLst>
                                          <p:attrName>style.visibility</p:attrName>
                                        </p:attrNameLst>
                                      </p:cBhvr>
                                      <p:to>
                                        <p:strVal val="visible"/>
                                      </p:to>
                                    </p:set>
                                    <p:anim calcmode="lin" valueType="num">
                                      <p:cBhvr additive="repl">
                                        <p:cTn id="179" dur="500"/>
                                        <p:tgtEl>
                                          <p:spTgt spid="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2" presetSubtype="4">
                                  <p:stCondLst>
                                    <p:cond delay="0"/>
                                  </p:stCondLst>
                                  <p:childTnLst>
                                    <p:set>
                                      <p:cBhvr>
                                        <p:cTn id="183" dur="1" fill="hold">
                                          <p:stCondLst>
                                            <p:cond delay="0"/>
                                          </p:stCondLst>
                                        </p:cTn>
                                        <p:tgtEl>
                                          <p:spTgt spid="65">
                                            <p:txEl>
                                              <p:pRg st="3" end="3"/>
                                            </p:txEl>
                                          </p:spTgt>
                                        </p:tgtEl>
                                        <p:attrNameLst>
                                          <p:attrName>style.visibility</p:attrName>
                                        </p:attrNameLst>
                                      </p:cBhvr>
                                      <p:to>
                                        <p:strVal val="visible"/>
                                      </p:to>
                                    </p:set>
                                    <p:anim calcmode="lin" valueType="num">
                                      <p:cBhvr additive="repl">
                                        <p:cTn id="184" dur="500"/>
                                        <p:tgtEl>
                                          <p:spTgt spid="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986760" y="34128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69" name="CustomShape 2"/>
          <p:cNvSpPr/>
          <p:nvPr/>
        </p:nvSpPr>
        <p:spPr>
          <a:xfrm>
            <a:off x="248760" y="1757520"/>
            <a:ext cx="11428560" cy="4845240"/>
          </a:xfrm>
          <a:prstGeom prst="rect">
            <a:avLst/>
          </a:prstGeom>
          <a:noFill/>
          <a:ln>
            <a:noFill/>
          </a:ln>
        </p:spPr>
        <p:style>
          <a:lnRef idx="0"/>
          <a:fillRef idx="0"/>
          <a:effectRef idx="0"/>
          <a:fontRef idx="minor"/>
        </p:style>
        <p:txBody>
          <a:bodyPr/>
          <a:p>
            <a:pPr>
              <a:lnSpc>
                <a:spcPct val="100000"/>
              </a:lnSpc>
            </a:pPr>
            <a:r>
              <a:rPr b="1" i="1" lang="fr-FR" sz="2800" spc="-1" strike="noStrike">
                <a:solidFill>
                  <a:srgbClr val="000000"/>
                </a:solidFill>
                <a:latin typeface="Calibri"/>
                <a:ea typeface="Calibri"/>
              </a:rPr>
              <a:t>Un Arbitre Fédéral jeune a au moins 12 ans et au plus 18 ans.</a:t>
            </a:r>
            <a:endParaRPr b="0" lang="fr-FR" sz="2800" spc="-1" strike="noStrike">
              <a:latin typeface="Arial"/>
            </a:endParaRPr>
          </a:p>
          <a:p>
            <a:pPr lvl="1" marL="743040" indent="-285480">
              <a:lnSpc>
                <a:spcPct val="107000"/>
              </a:lnSpc>
              <a:spcBef>
                <a:spcPts val="601"/>
              </a:spcBef>
              <a:buClr>
                <a:srgbClr val="000000"/>
              </a:buClr>
              <a:buFont typeface="Calibri"/>
              <a:buAutoNum type="alphaLcPeriod"/>
            </a:pPr>
            <a:r>
              <a:rPr b="1" i="1" lang="fr-FR" sz="2800" spc="-1" strike="noStrike">
                <a:solidFill>
                  <a:srgbClr val="000000"/>
                </a:solidFill>
                <a:latin typeface="Calibri"/>
                <a:ea typeface="Calibri"/>
              </a:rPr>
              <a:t>Le cursus</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Suivre un stage d’Arbitre Jeune (SJ) ou d’Arbitre Fédéral Club (SC) </a:t>
            </a:r>
            <a:endParaRPr b="0" lang="fr-FR" sz="2800" spc="-1" strike="noStrike">
              <a:latin typeface="Arial"/>
            </a:endParaRPr>
          </a:p>
          <a:p>
            <a:pPr>
              <a:lnSpc>
                <a:spcPct val="100000"/>
              </a:lnSpc>
              <a:spcBef>
                <a:spcPts val="601"/>
              </a:spcBef>
            </a:pPr>
            <a:r>
              <a:rPr b="0" lang="fr-FR" sz="2800" spc="-1" strike="noStrike">
                <a:solidFill>
                  <a:srgbClr val="000000"/>
                </a:solidFill>
                <a:latin typeface="Calibri"/>
                <a:ea typeface="Calibri"/>
              </a:rPr>
              <a:t>     </a:t>
            </a:r>
            <a:r>
              <a:rPr b="0" lang="fr-FR" sz="2800" spc="-1" strike="noStrike">
                <a:solidFill>
                  <a:srgbClr val="000000"/>
                </a:solidFill>
                <a:latin typeface="Calibri"/>
                <a:ea typeface="Calibri"/>
              </a:rPr>
              <a:t>d’une durée de 14h (2 jours). </a:t>
            </a:r>
            <a:endParaRPr b="0" lang="fr-FR" sz="2800" spc="-1" strike="noStrike">
              <a:latin typeface="Arial"/>
            </a:endParaRPr>
          </a:p>
          <a:p>
            <a:pPr marL="228600">
              <a:lnSpc>
                <a:spcPct val="100000"/>
              </a:lnSpc>
              <a:spcBef>
                <a:spcPts val="601"/>
              </a:spcBef>
            </a:pPr>
            <a:r>
              <a:rPr b="0" lang="fr-FR" sz="2800" spc="-1" strike="noStrike">
                <a:solidFill>
                  <a:srgbClr val="000000"/>
                </a:solidFill>
                <a:latin typeface="Calibri"/>
                <a:ea typeface="Calibri"/>
              </a:rPr>
              <a:t>Thèmes abordés dans le stage SJ : l’enseignement des règles du jeu, les spécificités des compétitions jeunes et scolaires, la philosophie de l’arbitrage, le réglage des pendules et  le règlement intérieur de la D.N.A.</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l’UV Règles du Jeu (UVR) </a:t>
            </a:r>
            <a:endParaRPr b="0" lang="fr-FR" sz="2800" spc="-1" strike="noStrike">
              <a:latin typeface="Arial"/>
            </a:endParaRPr>
          </a:p>
          <a:p>
            <a:pPr marL="343080" indent="-342720">
              <a:lnSpc>
                <a:spcPct val="100000"/>
              </a:lnSpc>
              <a:spcBef>
                <a:spcPts val="601"/>
              </a:spcBef>
              <a:buClr>
                <a:srgbClr val="000000"/>
              </a:buClr>
              <a:buFont typeface="Noto Sans Symbols"/>
              <a:buChar char="⮚"/>
            </a:pPr>
            <a:r>
              <a:rPr b="0" lang="fr-FR" sz="2800" spc="-1" strike="noStrike">
                <a:solidFill>
                  <a:srgbClr val="000000"/>
                </a:solidFill>
                <a:latin typeface="Calibri"/>
                <a:ea typeface="Calibri"/>
              </a:rPr>
              <a:t>Obtenir une attestation de stage pratique (ASP) favorable lors d’un tournoi homologué.</a:t>
            </a:r>
            <a:endParaRPr b="0" lang="fr-FR" sz="2800" spc="-1" strike="noStrike">
              <a:latin typeface="Arial"/>
            </a:endParaRPr>
          </a:p>
        </p:txBody>
      </p:sp>
      <p:sp>
        <p:nvSpPr>
          <p:cNvPr id="70" name="CustomShape 3"/>
          <p:cNvSpPr/>
          <p:nvPr/>
        </p:nvSpPr>
        <p:spPr>
          <a:xfrm>
            <a:off x="248760" y="1138320"/>
            <a:ext cx="522576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1) L’arbitre Fédéral Jeune (AFJ)</a:t>
            </a:r>
            <a:endParaRPr b="0" lang="fr-FR" sz="3200" spc="-1" strike="noStrike">
              <a:latin typeface="Arial"/>
            </a:endParaRPr>
          </a:p>
        </p:txBody>
      </p:sp>
      <p:sp>
        <p:nvSpPr>
          <p:cNvPr id="71" name="CustomShape 4"/>
          <p:cNvSpPr/>
          <p:nvPr/>
        </p:nvSpPr>
        <p:spPr>
          <a:xfrm>
            <a:off x="10048680" y="2398320"/>
            <a:ext cx="2047680" cy="1311480"/>
          </a:xfrm>
          <a:prstGeom prst="rect">
            <a:avLst/>
          </a:prstGeom>
          <a:noFill/>
          <a:ln>
            <a:noFill/>
          </a:ln>
        </p:spPr>
        <p:style>
          <a:lnRef idx="0"/>
          <a:fillRef idx="0"/>
          <a:effectRef idx="0"/>
          <a:fontRef idx="minor"/>
        </p:style>
        <p:txBody>
          <a:bodyPr/>
          <a:p>
            <a:pPr algn="ctr">
              <a:lnSpc>
                <a:spcPct val="100000"/>
              </a:lnSpc>
            </a:pPr>
            <a:r>
              <a:rPr b="0" lang="fr-FR" sz="2000" spc="-1" strike="noStrike">
                <a:solidFill>
                  <a:srgbClr val="000000"/>
                </a:solidFill>
                <a:latin typeface="Calibri"/>
                <a:ea typeface="Calibri"/>
              </a:rPr>
              <a:t>Audeleen, 12 ans, plus jeune arbitre d’échecs de France</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185" dur="indefinite" restart="never" nodeType="tmRoot">
          <p:childTnLst>
            <p:seq>
              <p:cTn id="18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367560" y="190800"/>
            <a:ext cx="6894720" cy="701280"/>
          </a:xfrm>
          <a:prstGeom prst="rect">
            <a:avLst/>
          </a:prstGeom>
          <a:noFill/>
          <a:ln>
            <a:noFill/>
          </a:ln>
        </p:spPr>
        <p:style>
          <a:lnRef idx="0"/>
          <a:fillRef idx="0"/>
          <a:effectRef idx="0"/>
          <a:fontRef idx="minor"/>
        </p:style>
        <p:txBody>
          <a:bodyPr/>
          <a:p>
            <a:pPr>
              <a:lnSpc>
                <a:spcPct val="100000"/>
              </a:lnSpc>
            </a:pPr>
            <a:r>
              <a:rPr b="0" lang="fr-FR" sz="4000" spc="-1" strike="noStrike">
                <a:solidFill>
                  <a:srgbClr val="7030a0"/>
                </a:solidFill>
                <a:latin typeface="Calibri"/>
                <a:ea typeface="Calibri"/>
              </a:rPr>
              <a:t>III.</a:t>
            </a:r>
            <a:r>
              <a:rPr b="0" lang="fr-FR" sz="4000" spc="-1" strike="noStrike">
                <a:solidFill>
                  <a:srgbClr val="7030a0"/>
                </a:solidFill>
                <a:latin typeface="Calibri"/>
                <a:ea typeface="Calibri"/>
              </a:rPr>
              <a:t>	</a:t>
            </a:r>
            <a:r>
              <a:rPr b="0" lang="fr-FR" sz="4000" spc="-1" strike="noStrike">
                <a:solidFill>
                  <a:srgbClr val="7030a0"/>
                </a:solidFill>
                <a:latin typeface="Calibri"/>
                <a:ea typeface="Calibri"/>
              </a:rPr>
              <a:t>Comment devenir Arbitre ? </a:t>
            </a:r>
            <a:endParaRPr b="0" lang="fr-FR" sz="4000" spc="-1" strike="noStrike">
              <a:latin typeface="Arial"/>
            </a:endParaRPr>
          </a:p>
        </p:txBody>
      </p:sp>
      <p:sp>
        <p:nvSpPr>
          <p:cNvPr id="73" name="CustomShape 2"/>
          <p:cNvSpPr/>
          <p:nvPr/>
        </p:nvSpPr>
        <p:spPr>
          <a:xfrm>
            <a:off x="127800" y="3153600"/>
            <a:ext cx="11461680" cy="2625480"/>
          </a:xfrm>
          <a:prstGeom prst="rect">
            <a:avLst/>
          </a:prstGeom>
          <a:noFill/>
          <a:ln>
            <a:noFill/>
          </a:ln>
        </p:spPr>
        <p:style>
          <a:lnRef idx="0"/>
          <a:fillRef idx="0"/>
          <a:effectRef idx="0"/>
          <a:fontRef idx="minor"/>
        </p:style>
        <p:txBody>
          <a:bodyPr/>
          <a:p>
            <a:pPr>
              <a:lnSpc>
                <a:spcPct val="100000"/>
              </a:lnSpc>
            </a:pPr>
            <a:endParaRPr b="0" lang="fr-FR" sz="1800" spc="-1" strike="noStrike">
              <a:latin typeface="Arial"/>
            </a:endParaRPr>
          </a:p>
          <a:p>
            <a:pPr marL="457200">
              <a:lnSpc>
                <a:spcPct val="107000"/>
              </a:lnSpc>
              <a:spcBef>
                <a:spcPts val="601"/>
              </a:spcBef>
            </a:pPr>
            <a:r>
              <a:rPr b="1" i="1" lang="fr-FR" sz="2800" spc="-1" strike="noStrike">
                <a:solidFill>
                  <a:srgbClr val="000000"/>
                </a:solidFill>
                <a:latin typeface="Calibri"/>
                <a:ea typeface="Calibri"/>
              </a:rPr>
              <a:t>b. Ce que le titre me permet d’arbitrer</a:t>
            </a:r>
            <a:endParaRPr b="0" lang="fr-FR" sz="2800" spc="-1" strike="noStrike">
              <a:latin typeface="Arial"/>
            </a:endParaRPr>
          </a:p>
          <a:p>
            <a:pPr marL="343080" indent="-34272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Compétitions jeunes et scolaires, sous la responsabilité d’un « tuteur » AFC ou plus selon le type de compétition.</a:t>
            </a:r>
            <a:endParaRPr b="0" lang="fr-FR" sz="2800" spc="-1" strike="noStrike">
              <a:latin typeface="Arial"/>
            </a:endParaRPr>
          </a:p>
          <a:p>
            <a:pPr marL="343080" indent="-342720">
              <a:lnSpc>
                <a:spcPct val="100000"/>
              </a:lnSpc>
              <a:spcBef>
                <a:spcPts val="1400"/>
              </a:spcBef>
              <a:buClr>
                <a:srgbClr val="000000"/>
              </a:buClr>
              <a:buFont typeface="Noto Sans Symbols"/>
              <a:buChar char="⮚"/>
            </a:pPr>
            <a:r>
              <a:rPr b="0" lang="fr-FR" sz="2800" spc="-1" strike="noStrike">
                <a:solidFill>
                  <a:srgbClr val="000000"/>
                </a:solidFill>
                <a:latin typeface="Calibri"/>
                <a:ea typeface="Calibri"/>
              </a:rPr>
              <a:t>Compétitions homologuées F.F.E., en qualité d’arbitre adjoint.</a:t>
            </a:r>
            <a:endParaRPr b="0" lang="fr-FR" sz="2800" spc="-1" strike="noStrike">
              <a:latin typeface="Arial"/>
            </a:endParaRPr>
          </a:p>
        </p:txBody>
      </p:sp>
      <p:sp>
        <p:nvSpPr>
          <p:cNvPr id="74" name="CustomShape 3"/>
          <p:cNvSpPr/>
          <p:nvPr/>
        </p:nvSpPr>
        <p:spPr>
          <a:xfrm>
            <a:off x="248760" y="1138320"/>
            <a:ext cx="5225760" cy="613080"/>
          </a:xfrm>
          <a:prstGeom prst="rect">
            <a:avLst/>
          </a:prstGeom>
          <a:noFill/>
          <a:ln>
            <a:noFill/>
          </a:ln>
        </p:spPr>
        <p:style>
          <a:lnRef idx="0"/>
          <a:fillRef idx="0"/>
          <a:effectRef idx="0"/>
          <a:fontRef idx="minor"/>
        </p:style>
        <p:txBody>
          <a:bodyPr/>
          <a:p>
            <a:pPr>
              <a:lnSpc>
                <a:spcPct val="107000"/>
              </a:lnSpc>
            </a:pPr>
            <a:r>
              <a:rPr b="0" lang="fr-FR" sz="3200" spc="-1" strike="noStrike" u="sng">
                <a:solidFill>
                  <a:srgbClr val="000000"/>
                </a:solidFill>
                <a:uFillTx/>
                <a:latin typeface="Calibri"/>
                <a:ea typeface="Calibri"/>
              </a:rPr>
              <a:t>1) L’arbitre Fédéral Jeune (AFJ)</a:t>
            </a:r>
            <a:endParaRPr b="0" lang="fr-FR" sz="3200" spc="-1" strike="noStrike">
              <a:latin typeface="Arial"/>
            </a:endParaRPr>
          </a:p>
        </p:txBody>
      </p:sp>
      <p:pic>
        <p:nvPicPr>
          <p:cNvPr id="75" name="Google Shape;151;p9" descr=""/>
          <p:cNvPicPr/>
          <p:nvPr/>
        </p:nvPicPr>
        <p:blipFill>
          <a:blip r:embed="rId1"/>
          <a:stretch/>
        </p:blipFill>
        <p:spPr>
          <a:xfrm>
            <a:off x="6720120" y="748080"/>
            <a:ext cx="5471640" cy="3073680"/>
          </a:xfrm>
          <a:prstGeom prst="rect">
            <a:avLst/>
          </a:prstGeom>
          <a:ln>
            <a:noFill/>
          </a:ln>
        </p:spPr>
      </p:pic>
    </p:spTree>
  </p:cSld>
  <mc:AlternateContent>
    <mc:Choice Requires="p14">
      <p:transition spd="slow" p14:dur="2000"/>
    </mc:Choice>
    <mc:Fallback>
      <p:transition spd="slow"/>
    </mc:Fallback>
  </mc:AlternateContent>
  <p:timing>
    <p:tnLst>
      <p:par>
        <p:cTn id="187" dur="indefinite" restart="never" nodeType="tmRoot">
          <p:childTnLst>
            <p:seq>
              <p:cTn id="18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LibreOffice/6.1.2.1$Windows_X86_64 LibreOffice_project/65905a128db06ba48db947242809d14d3f9a93fe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2021-11-18T07:12:56Z</dcterms:created>
  <dc:creator>Rachid Heddache</dc:creator>
  <dc:description/>
  <dc:language>fr-FR</dc:language>
  <cp:lastModifiedBy/>
  <dcterms:modified xsi:type="dcterms:W3CDTF">2024-04-19T00:59:07Z</dcterms:modified>
  <cp:revision>1</cp:revision>
  <dc:subject/>
  <dc:title/>
</cp:coreProperties>
</file>